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50" r:id="rId2"/>
    <p:sldId id="499" r:id="rId3"/>
    <p:sldId id="449" r:id="rId4"/>
    <p:sldId id="417" r:id="rId5"/>
    <p:sldId id="418" r:id="rId6"/>
    <p:sldId id="452" r:id="rId7"/>
    <p:sldId id="419" r:id="rId8"/>
    <p:sldId id="453" r:id="rId9"/>
    <p:sldId id="422" r:id="rId10"/>
    <p:sldId id="454" r:id="rId11"/>
    <p:sldId id="455" r:id="rId12"/>
    <p:sldId id="456" r:id="rId13"/>
    <p:sldId id="423" r:id="rId14"/>
    <p:sldId id="457" r:id="rId15"/>
    <p:sldId id="458" r:id="rId16"/>
    <p:sldId id="459" r:id="rId17"/>
    <p:sldId id="460" r:id="rId18"/>
    <p:sldId id="461" r:id="rId19"/>
    <p:sldId id="462" r:id="rId20"/>
    <p:sldId id="463" r:id="rId21"/>
    <p:sldId id="464" r:id="rId22"/>
    <p:sldId id="465" r:id="rId23"/>
    <p:sldId id="466" r:id="rId24"/>
    <p:sldId id="467" r:id="rId25"/>
    <p:sldId id="468" r:id="rId26"/>
    <p:sldId id="469" r:id="rId27"/>
    <p:sldId id="470" r:id="rId28"/>
    <p:sldId id="471" r:id="rId29"/>
    <p:sldId id="472" r:id="rId30"/>
    <p:sldId id="473" r:id="rId31"/>
    <p:sldId id="474" r:id="rId32"/>
    <p:sldId id="475" r:id="rId33"/>
    <p:sldId id="476" r:id="rId34"/>
    <p:sldId id="477" r:id="rId35"/>
    <p:sldId id="478" r:id="rId36"/>
    <p:sldId id="501" r:id="rId37"/>
    <p:sldId id="479" r:id="rId38"/>
    <p:sldId id="480" r:id="rId39"/>
    <p:sldId id="481"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96" r:id="rId55"/>
    <p:sldId id="497" r:id="rId56"/>
    <p:sldId id="451" r:id="rId57"/>
    <p:sldId id="498" r:id="rId58"/>
    <p:sldId id="416" r:id="rId5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DBD9F7"/>
    <a:srgbClr val="0000FF"/>
    <a:srgbClr val="FF6600"/>
    <a:srgbClr val="004AB8"/>
    <a:srgbClr val="009900"/>
    <a:srgbClr val="00800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1" autoAdjust="0"/>
    <p:restoredTop sz="94660"/>
  </p:normalViewPr>
  <p:slideViewPr>
    <p:cSldViewPr>
      <p:cViewPr varScale="1">
        <p:scale>
          <a:sx n="110" d="100"/>
          <a:sy n="110" d="100"/>
        </p:scale>
        <p:origin x="-1112" y="-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8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 y="874713"/>
            <a:ext cx="6096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p>
        </p:txBody>
      </p:sp>
      <p:sp>
        <p:nvSpPr>
          <p:cNvPr id="5122" name="Rectangle 2"/>
          <p:cNvSpPr>
            <a:spLocks noGrp="1" noChangeArrowheads="1"/>
          </p:cNvSpPr>
          <p:nvPr>
            <p:ph type="ctrTitle"/>
          </p:nvPr>
        </p:nvSpPr>
        <p:spPr>
          <a:xfrm>
            <a:off x="1371600" y="533400"/>
            <a:ext cx="2895600" cy="1219200"/>
          </a:xfrm>
          <a:effectLst>
            <a:outerShdw dist="35921" dir="2700000" algn="ctr" rotWithShape="0">
              <a:schemeClr val="bg2">
                <a:alpha val="50000"/>
              </a:schemeClr>
            </a:outerShdw>
          </a:effectLst>
        </p:spPr>
        <p:txBody>
          <a:bodyPr/>
          <a:lstStyle>
            <a:lvl1pPr>
              <a:defRPr>
                <a:solidFill>
                  <a:srgbClr val="009900"/>
                </a:solidFill>
              </a:defRPr>
            </a:lvl1pPr>
          </a:lstStyle>
          <a:p>
            <a:r>
              <a:rPr lang="zh-CN" altLang="en-US"/>
              <a:t>第几章</a:t>
            </a:r>
          </a:p>
        </p:txBody>
      </p:sp>
      <p:sp>
        <p:nvSpPr>
          <p:cNvPr id="5123" name="Rectangle 3"/>
          <p:cNvSpPr>
            <a:spLocks noGrp="1" noChangeArrowheads="1"/>
          </p:cNvSpPr>
          <p:nvPr>
            <p:ph type="subTitle" idx="1"/>
          </p:nvPr>
        </p:nvSpPr>
        <p:spPr>
          <a:xfrm>
            <a:off x="1371600" y="2209800"/>
            <a:ext cx="5638800" cy="685800"/>
          </a:xfrm>
          <a:effectLst>
            <a:outerShdw dist="35921" dir="2700000" algn="ctr" rotWithShape="0">
              <a:schemeClr val="bg2"/>
            </a:outerShdw>
          </a:effectLst>
        </p:spPr>
        <p:txBody>
          <a:bodyPr/>
          <a:lstStyle>
            <a:lvl1pPr marL="0" indent="0">
              <a:buFont typeface="Wingdings" pitchFamily="2" charset="2"/>
              <a:buNone/>
              <a:defRPr sz="4000">
                <a:ea typeface="黑体" pitchFamily="2" charset="-122"/>
              </a:defRPr>
            </a:lvl1pPr>
          </a:lstStyle>
          <a:p>
            <a:r>
              <a:rPr lang="zh-CN" altLang="en-US"/>
              <a:t>章标题章标题章标题</a:t>
            </a:r>
          </a:p>
        </p:txBody>
      </p:sp>
    </p:spTree>
    <p:extLst>
      <p:ext uri="{BB962C8B-B14F-4D97-AF65-F5344CB8AC3E}">
        <p14:creationId xmlns:p14="http://schemas.microsoft.com/office/powerpoint/2010/main" val="369674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70A1D92-B385-4995-BCC0-2D2F8DA1FF81}" type="slidenum">
              <a:rPr lang="en-US" altLang="zh-CN"/>
              <a:pPr>
                <a:defRPr/>
              </a:pPr>
              <a:t>‹#›</a:t>
            </a:fld>
            <a:endParaRPr lang="en-US" altLang="zh-CN"/>
          </a:p>
        </p:txBody>
      </p:sp>
    </p:spTree>
    <p:extLst>
      <p:ext uri="{BB962C8B-B14F-4D97-AF65-F5344CB8AC3E}">
        <p14:creationId xmlns:p14="http://schemas.microsoft.com/office/powerpoint/2010/main" val="359934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914400"/>
            <a:ext cx="2095500" cy="4953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914400"/>
            <a:ext cx="6134100" cy="4953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A6955CE-353D-4099-B369-29691C0827CD}" type="slidenum">
              <a:rPr lang="en-US" altLang="zh-CN"/>
              <a:pPr>
                <a:defRPr/>
              </a:pPr>
              <a:t>‹#›</a:t>
            </a:fld>
            <a:endParaRPr lang="en-US" altLang="zh-CN"/>
          </a:p>
        </p:txBody>
      </p:sp>
    </p:spTree>
    <p:extLst>
      <p:ext uri="{BB962C8B-B14F-4D97-AF65-F5344CB8AC3E}">
        <p14:creationId xmlns:p14="http://schemas.microsoft.com/office/powerpoint/2010/main" val="3956730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914400"/>
            <a:ext cx="45720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5B7C857-25BD-4535-8AB4-4767706A656F}" type="slidenum">
              <a:rPr lang="en-US" altLang="zh-CN"/>
              <a:pPr>
                <a:defRPr/>
              </a:pPr>
              <a:t>‹#›</a:t>
            </a:fld>
            <a:endParaRPr lang="en-US" altLang="zh-CN"/>
          </a:p>
        </p:txBody>
      </p:sp>
    </p:spTree>
    <p:extLst>
      <p:ext uri="{BB962C8B-B14F-4D97-AF65-F5344CB8AC3E}">
        <p14:creationId xmlns:p14="http://schemas.microsoft.com/office/powerpoint/2010/main" val="326989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B88DF48-EE38-4563-A5E1-C15CD4C373F9}" type="slidenum">
              <a:rPr lang="en-US" altLang="zh-CN"/>
              <a:pPr>
                <a:defRPr/>
              </a:pPr>
              <a:t>‹#›</a:t>
            </a:fld>
            <a:endParaRPr lang="en-US" altLang="zh-CN"/>
          </a:p>
        </p:txBody>
      </p:sp>
    </p:spTree>
    <p:extLst>
      <p:ext uri="{BB962C8B-B14F-4D97-AF65-F5344CB8AC3E}">
        <p14:creationId xmlns:p14="http://schemas.microsoft.com/office/powerpoint/2010/main" val="2059974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390E2D1-FB02-4D3C-ACA0-3186F4E423F3}" type="slidenum">
              <a:rPr lang="en-US" altLang="zh-CN"/>
              <a:pPr>
                <a:defRPr/>
              </a:pPr>
              <a:t>‹#›</a:t>
            </a:fld>
            <a:endParaRPr lang="en-US" altLang="zh-CN"/>
          </a:p>
        </p:txBody>
      </p:sp>
    </p:spTree>
    <p:extLst>
      <p:ext uri="{BB962C8B-B14F-4D97-AF65-F5344CB8AC3E}">
        <p14:creationId xmlns:p14="http://schemas.microsoft.com/office/powerpoint/2010/main" val="55344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A3C2DCA-9E01-4595-A39F-421D1A36C521}" type="slidenum">
              <a:rPr lang="en-US" altLang="zh-CN"/>
              <a:pPr>
                <a:defRPr/>
              </a:pPr>
              <a:t>‹#›</a:t>
            </a:fld>
            <a:endParaRPr lang="en-US" altLang="zh-CN"/>
          </a:p>
        </p:txBody>
      </p:sp>
    </p:spTree>
    <p:extLst>
      <p:ext uri="{BB962C8B-B14F-4D97-AF65-F5344CB8AC3E}">
        <p14:creationId xmlns:p14="http://schemas.microsoft.com/office/powerpoint/2010/main" val="2641795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A0DD6115-AD2A-4730-BEA2-A2B3BA228A06}" type="slidenum">
              <a:rPr lang="en-US" altLang="zh-CN"/>
              <a:pPr>
                <a:defRPr/>
              </a:pPr>
              <a:t>‹#›</a:t>
            </a:fld>
            <a:endParaRPr lang="en-US" altLang="zh-CN"/>
          </a:p>
        </p:txBody>
      </p:sp>
    </p:spTree>
    <p:extLst>
      <p:ext uri="{BB962C8B-B14F-4D97-AF65-F5344CB8AC3E}">
        <p14:creationId xmlns:p14="http://schemas.microsoft.com/office/powerpoint/2010/main" val="1397151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1610E13-1FDA-4F55-B604-A959476BDA0F}" type="slidenum">
              <a:rPr lang="en-US" altLang="zh-CN"/>
              <a:pPr>
                <a:defRPr/>
              </a:pPr>
              <a:t>‹#›</a:t>
            </a:fld>
            <a:endParaRPr lang="en-US" altLang="zh-CN"/>
          </a:p>
        </p:txBody>
      </p:sp>
    </p:spTree>
    <p:extLst>
      <p:ext uri="{BB962C8B-B14F-4D97-AF65-F5344CB8AC3E}">
        <p14:creationId xmlns:p14="http://schemas.microsoft.com/office/powerpoint/2010/main" val="420085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7EA2BA4-9744-4FA3-B71E-33A46B3AF350}" type="slidenum">
              <a:rPr lang="en-US" altLang="zh-CN"/>
              <a:pPr>
                <a:defRPr/>
              </a:pPr>
              <a:t>‹#›</a:t>
            </a:fld>
            <a:endParaRPr lang="en-US" altLang="zh-CN"/>
          </a:p>
        </p:txBody>
      </p:sp>
    </p:spTree>
    <p:extLst>
      <p:ext uri="{BB962C8B-B14F-4D97-AF65-F5344CB8AC3E}">
        <p14:creationId xmlns:p14="http://schemas.microsoft.com/office/powerpoint/2010/main" val="4130515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5C14D1F-9B23-49AD-9375-7B0E6691DEEE}" type="slidenum">
              <a:rPr lang="en-US" altLang="zh-CN"/>
              <a:pPr>
                <a:defRPr/>
              </a:pPr>
              <a:t>‹#›</a:t>
            </a:fld>
            <a:endParaRPr lang="en-US" altLang="zh-CN"/>
          </a:p>
        </p:txBody>
      </p:sp>
    </p:spTree>
    <p:extLst>
      <p:ext uri="{BB962C8B-B14F-4D97-AF65-F5344CB8AC3E}">
        <p14:creationId xmlns:p14="http://schemas.microsoft.com/office/powerpoint/2010/main" val="2744466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FA7C745-4725-4F50-9D26-23D8A3C387DB}" type="slidenum">
              <a:rPr lang="en-US" altLang="zh-CN"/>
              <a:pPr>
                <a:defRPr/>
              </a:pPr>
              <a:t>‹#›</a:t>
            </a:fld>
            <a:endParaRPr lang="en-US" altLang="zh-CN"/>
          </a:p>
        </p:txBody>
      </p:sp>
    </p:spTree>
    <p:extLst>
      <p:ext uri="{BB962C8B-B14F-4D97-AF65-F5344CB8AC3E}">
        <p14:creationId xmlns:p14="http://schemas.microsoft.com/office/powerpoint/2010/main" val="3796243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838200" y="914400"/>
            <a:ext cx="457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标题标题标题</a:t>
            </a:r>
          </a:p>
        </p:txBody>
      </p:sp>
      <p:sp>
        <p:nvSpPr>
          <p:cNvPr id="2051" name="Rectangle 3"/>
          <p:cNvSpPr>
            <a:spLocks noGrp="1" noChangeArrowheads="1"/>
          </p:cNvSpPr>
          <p:nvPr>
            <p:ph type="body" idx="1"/>
          </p:nvPr>
        </p:nvSpPr>
        <p:spPr bwMode="auto">
          <a:xfrm>
            <a:off x="381000" y="17526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 </a:t>
            </a:r>
            <a:r>
              <a:rPr lang="zh-CN" altLang="en-US" smtClean="0"/>
              <a:t>第一级</a:t>
            </a:r>
          </a:p>
          <a:p>
            <a:pPr lvl="1"/>
            <a:r>
              <a:rPr lang="zh-CN" altLang="en-US" smtClean="0"/>
              <a:t> 第二级</a:t>
            </a:r>
          </a:p>
          <a:p>
            <a:pPr lvl="2"/>
            <a:r>
              <a:rPr lang="zh-CN" altLang="en-US" smtClean="0"/>
              <a:t> 第三级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BDFEA100-B3FD-46FE-930D-6B10B794934B}" type="slidenum">
              <a:rPr lang="en-US" altLang="zh-CN"/>
              <a:pPr>
                <a:defRPr/>
              </a:pPr>
              <a:t>‹#›</a:t>
            </a:fld>
            <a:endParaRPr lang="en-US" altLang="zh-CN"/>
          </a:p>
        </p:txBody>
      </p:sp>
      <p:sp>
        <p:nvSpPr>
          <p:cNvPr id="1032" name="Line 8"/>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p>
        </p:txBody>
      </p:sp>
      <p:pic>
        <p:nvPicPr>
          <p:cNvPr id="2056" name="Picture 9"/>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4800" y="1022350"/>
            <a:ext cx="5334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1"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l" rtl="0" eaLnBrk="0" fontAlgn="base" hangingPunct="0">
        <a:spcBef>
          <a:spcPct val="0"/>
        </a:spcBef>
        <a:spcAft>
          <a:spcPct val="0"/>
        </a:spcAft>
        <a:defRPr sz="4000">
          <a:solidFill>
            <a:srgbClr val="008000"/>
          </a:solidFill>
          <a:latin typeface="+mj-lt"/>
          <a:ea typeface="+mj-ea"/>
          <a:cs typeface="+mj-cs"/>
        </a:defRPr>
      </a:lvl1pPr>
      <a:lvl2pPr algn="l" rtl="0" eaLnBrk="0" fontAlgn="base" hangingPunct="0">
        <a:spcBef>
          <a:spcPct val="0"/>
        </a:spcBef>
        <a:spcAft>
          <a:spcPct val="0"/>
        </a:spcAft>
        <a:defRPr sz="4000">
          <a:solidFill>
            <a:srgbClr val="008000"/>
          </a:solidFill>
          <a:latin typeface="Tahoma" pitchFamily="34" charset="0"/>
          <a:ea typeface="隶书" pitchFamily="49" charset="-122"/>
        </a:defRPr>
      </a:lvl2pPr>
      <a:lvl3pPr algn="l" rtl="0" eaLnBrk="0" fontAlgn="base" hangingPunct="0">
        <a:spcBef>
          <a:spcPct val="0"/>
        </a:spcBef>
        <a:spcAft>
          <a:spcPct val="0"/>
        </a:spcAft>
        <a:defRPr sz="4000">
          <a:solidFill>
            <a:srgbClr val="008000"/>
          </a:solidFill>
          <a:latin typeface="Tahoma" pitchFamily="34" charset="0"/>
          <a:ea typeface="隶书" pitchFamily="49" charset="-122"/>
        </a:defRPr>
      </a:lvl3pPr>
      <a:lvl4pPr algn="l" rtl="0" eaLnBrk="0" fontAlgn="base" hangingPunct="0">
        <a:spcBef>
          <a:spcPct val="0"/>
        </a:spcBef>
        <a:spcAft>
          <a:spcPct val="0"/>
        </a:spcAft>
        <a:defRPr sz="4000">
          <a:solidFill>
            <a:srgbClr val="008000"/>
          </a:solidFill>
          <a:latin typeface="Tahoma" pitchFamily="34" charset="0"/>
          <a:ea typeface="隶书" pitchFamily="49" charset="-122"/>
        </a:defRPr>
      </a:lvl4pPr>
      <a:lvl5pPr algn="l" rtl="0" eaLnBrk="0" fontAlgn="base" hangingPunct="0">
        <a:spcBef>
          <a:spcPct val="0"/>
        </a:spcBef>
        <a:spcAft>
          <a:spcPct val="0"/>
        </a:spcAft>
        <a:defRPr sz="4000">
          <a:solidFill>
            <a:srgbClr val="008000"/>
          </a:solidFill>
          <a:latin typeface="Tahoma" pitchFamily="34" charset="0"/>
          <a:ea typeface="隶书" pitchFamily="49" charset="-122"/>
        </a:defRPr>
      </a:lvl5pPr>
      <a:lvl6pPr marL="457200" algn="l" rtl="0" fontAlgn="base">
        <a:spcBef>
          <a:spcPct val="0"/>
        </a:spcBef>
        <a:spcAft>
          <a:spcPct val="0"/>
        </a:spcAft>
        <a:defRPr sz="4000">
          <a:solidFill>
            <a:srgbClr val="008000"/>
          </a:solidFill>
          <a:latin typeface="Tahoma" pitchFamily="34" charset="0"/>
          <a:ea typeface="隶书" pitchFamily="49" charset="-122"/>
        </a:defRPr>
      </a:lvl6pPr>
      <a:lvl7pPr marL="914400" algn="l" rtl="0" fontAlgn="base">
        <a:spcBef>
          <a:spcPct val="0"/>
        </a:spcBef>
        <a:spcAft>
          <a:spcPct val="0"/>
        </a:spcAft>
        <a:defRPr sz="4000">
          <a:solidFill>
            <a:srgbClr val="008000"/>
          </a:solidFill>
          <a:latin typeface="Tahoma" pitchFamily="34" charset="0"/>
          <a:ea typeface="隶书" pitchFamily="49" charset="-122"/>
        </a:defRPr>
      </a:lvl7pPr>
      <a:lvl8pPr marL="1371600" algn="l" rtl="0" fontAlgn="base">
        <a:spcBef>
          <a:spcPct val="0"/>
        </a:spcBef>
        <a:spcAft>
          <a:spcPct val="0"/>
        </a:spcAft>
        <a:defRPr sz="4000">
          <a:solidFill>
            <a:srgbClr val="008000"/>
          </a:solidFill>
          <a:latin typeface="Tahoma" pitchFamily="34" charset="0"/>
          <a:ea typeface="隶书" pitchFamily="49" charset="-122"/>
        </a:defRPr>
      </a:lvl8pPr>
      <a:lvl9pPr marL="1828800" algn="l" rtl="0" fontAlgn="base">
        <a:spcBef>
          <a:spcPct val="0"/>
        </a:spcBef>
        <a:spcAft>
          <a:spcPct val="0"/>
        </a:spcAft>
        <a:defRPr sz="4000">
          <a:solidFill>
            <a:srgbClr val="008000"/>
          </a:solidFill>
          <a:latin typeface="Tahoma" pitchFamily="34" charset="0"/>
          <a:ea typeface="隶书" pitchFamily="49" charset="-122"/>
        </a:defRPr>
      </a:lvl9pPr>
    </p:titleStyle>
    <p:bodyStyle>
      <a:lvl1pPr marL="342900" indent="-342900" algn="l" rtl="0" eaLnBrk="0" fontAlgn="base" hangingPunct="0">
        <a:lnSpc>
          <a:spcPct val="120000"/>
        </a:lnSpc>
        <a:spcBef>
          <a:spcPct val="20000"/>
        </a:spcBef>
        <a:spcAft>
          <a:spcPct val="0"/>
        </a:spcAft>
        <a:buClr>
          <a:srgbClr val="FF3300"/>
        </a:buClr>
        <a:buFont typeface="Wingdings" pitchFamily="2" charset="2"/>
        <a:buChar char="w"/>
        <a:defRPr sz="3200">
          <a:solidFill>
            <a:srgbClr val="080808"/>
          </a:solidFill>
          <a:latin typeface="+mn-lt"/>
          <a:ea typeface="+mn-ea"/>
          <a:cs typeface="+mn-cs"/>
        </a:defRPr>
      </a:lvl1pPr>
      <a:lvl2pPr marL="742950" indent="-285750" algn="l" rtl="0" eaLnBrk="0" fontAlgn="base" hangingPunct="0">
        <a:lnSpc>
          <a:spcPct val="120000"/>
        </a:lnSpc>
        <a:spcBef>
          <a:spcPct val="20000"/>
        </a:spcBef>
        <a:spcAft>
          <a:spcPct val="0"/>
        </a:spcAft>
        <a:buClr>
          <a:srgbClr val="0000FF"/>
        </a:buClr>
        <a:buFont typeface="Wingdings" pitchFamily="2" charset="2"/>
        <a:buChar char="ü"/>
        <a:defRPr sz="2400" b="1">
          <a:solidFill>
            <a:srgbClr val="333333"/>
          </a:solidFill>
          <a:latin typeface="+mn-lt"/>
          <a:ea typeface="楷体_GB2312" pitchFamily="49" charset="-122"/>
        </a:defRPr>
      </a:lvl2pPr>
      <a:lvl3pPr marL="1143000" indent="-228600" algn="l" rtl="0" eaLnBrk="0" fontAlgn="base" hangingPunct="0">
        <a:lnSpc>
          <a:spcPct val="120000"/>
        </a:lnSpc>
        <a:spcBef>
          <a:spcPct val="20000"/>
        </a:spcBef>
        <a:spcAft>
          <a:spcPct val="0"/>
        </a:spcAft>
        <a:buClr>
          <a:srgbClr val="FF3300"/>
        </a:buClr>
        <a:buFont typeface="Wingdings" pitchFamily="2" charset="2"/>
        <a:buChar char=""/>
        <a:defRPr sz="2000">
          <a:solidFill>
            <a:srgbClr val="333333"/>
          </a:solidFill>
          <a:latin typeface="+mn-lt"/>
          <a:ea typeface="黑体" pitchFamily="2" charset="-122"/>
        </a:defRPr>
      </a:lvl3pPr>
      <a:lvl4pPr marL="1600200" indent="-228600" algn="l" rtl="0" eaLnBrk="0" fontAlgn="base" hangingPunct="0">
        <a:spcBef>
          <a:spcPct val="20000"/>
        </a:spcBef>
        <a:spcAft>
          <a:spcPct val="0"/>
        </a:spcAft>
        <a:buChar char="–"/>
        <a:defRPr sz="2000">
          <a:solidFill>
            <a:srgbClr val="4D4D4D"/>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rgbClr val="4D4D4D"/>
          </a:solidFill>
          <a:latin typeface="Arial" charset="0"/>
          <a:ea typeface="宋体" pitchFamily="2" charset="-122"/>
        </a:defRPr>
      </a:lvl5pPr>
      <a:lvl6pPr marL="2514600" indent="-228600" algn="l" rtl="0" fontAlgn="base">
        <a:spcBef>
          <a:spcPct val="20000"/>
        </a:spcBef>
        <a:spcAft>
          <a:spcPct val="0"/>
        </a:spcAft>
        <a:buChar char="»"/>
        <a:defRPr sz="2000">
          <a:solidFill>
            <a:srgbClr val="4D4D4D"/>
          </a:solidFill>
          <a:latin typeface="Arial" charset="0"/>
          <a:ea typeface="宋体" pitchFamily="2" charset="-122"/>
        </a:defRPr>
      </a:lvl6pPr>
      <a:lvl7pPr marL="2971800" indent="-228600" algn="l" rtl="0" fontAlgn="base">
        <a:spcBef>
          <a:spcPct val="20000"/>
        </a:spcBef>
        <a:spcAft>
          <a:spcPct val="0"/>
        </a:spcAft>
        <a:buChar char="»"/>
        <a:defRPr sz="2000">
          <a:solidFill>
            <a:srgbClr val="4D4D4D"/>
          </a:solidFill>
          <a:latin typeface="Arial" charset="0"/>
          <a:ea typeface="宋体" pitchFamily="2" charset="-122"/>
        </a:defRPr>
      </a:lvl7pPr>
      <a:lvl8pPr marL="3429000" indent="-228600" algn="l" rtl="0" fontAlgn="base">
        <a:spcBef>
          <a:spcPct val="20000"/>
        </a:spcBef>
        <a:spcAft>
          <a:spcPct val="0"/>
        </a:spcAft>
        <a:buChar char="»"/>
        <a:defRPr sz="2000">
          <a:solidFill>
            <a:srgbClr val="4D4D4D"/>
          </a:solidFill>
          <a:latin typeface="Arial" charset="0"/>
          <a:ea typeface="宋体" pitchFamily="2" charset="-122"/>
        </a:defRPr>
      </a:lvl8pPr>
      <a:lvl9pPr marL="3886200" indent="-228600" algn="l" rtl="0" fontAlgn="base">
        <a:spcBef>
          <a:spcPct val="20000"/>
        </a:spcBef>
        <a:spcAft>
          <a:spcPct val="0"/>
        </a:spcAft>
        <a:buChar char="»"/>
        <a:defRPr sz="2000">
          <a:solidFill>
            <a:srgbClr val="4D4D4D"/>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1.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9" name="Rectangle 3"/>
          <p:cNvSpPr>
            <a:spLocks noGrp="1" noChangeArrowheads="1"/>
          </p:cNvSpPr>
          <p:nvPr>
            <p:ph type="subTitle" idx="1"/>
          </p:nvPr>
        </p:nvSpPr>
        <p:spPr>
          <a:xfrm>
            <a:off x="1371600" y="1905000"/>
            <a:ext cx="4419600" cy="685800"/>
          </a:xfrm>
        </p:spPr>
        <p:txBody>
          <a:bodyPr/>
          <a:lstStyle/>
          <a:p>
            <a:pPr eaLnBrk="1" hangingPunct="1">
              <a:defRPr/>
            </a:pPr>
            <a:r>
              <a:rPr lang="zh-CN" altLang="en-US" smtClean="0"/>
              <a:t>面向对象设计原则 </a:t>
            </a:r>
          </a:p>
        </p:txBody>
      </p:sp>
      <p:sp>
        <p:nvSpPr>
          <p:cNvPr id="3" name="副标题 2"/>
          <p:cNvSpPr txBox="1">
            <a:spLocks/>
          </p:cNvSpPr>
          <p:nvPr/>
        </p:nvSpPr>
        <p:spPr bwMode="auto">
          <a:xfrm>
            <a:off x="1295400" y="4800600"/>
            <a:ext cx="6400800" cy="1752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20000"/>
              </a:lnSpc>
              <a:spcBef>
                <a:spcPct val="20000"/>
              </a:spcBef>
              <a:spcAft>
                <a:spcPct val="0"/>
              </a:spcAft>
              <a:buClr>
                <a:srgbClr val="FF3300"/>
              </a:buClr>
              <a:buFont typeface="Wingdings" pitchFamily="2" charset="2"/>
              <a:buNone/>
              <a:defRPr sz="4000">
                <a:solidFill>
                  <a:srgbClr val="080808"/>
                </a:solidFill>
                <a:latin typeface="+mn-lt"/>
                <a:ea typeface="黑体" pitchFamily="2" charset="-122"/>
                <a:cs typeface="+mn-cs"/>
              </a:defRPr>
            </a:lvl1pPr>
            <a:lvl2pPr marL="742950" indent="-285750" algn="l" rtl="0" eaLnBrk="0" fontAlgn="base" hangingPunct="0">
              <a:lnSpc>
                <a:spcPct val="120000"/>
              </a:lnSpc>
              <a:spcBef>
                <a:spcPct val="20000"/>
              </a:spcBef>
              <a:spcAft>
                <a:spcPct val="0"/>
              </a:spcAft>
              <a:buClr>
                <a:srgbClr val="0000FF"/>
              </a:buClr>
              <a:buFont typeface="Wingdings" pitchFamily="2" charset="2"/>
              <a:buChar char="ü"/>
              <a:defRPr sz="2400" b="1">
                <a:solidFill>
                  <a:srgbClr val="333333"/>
                </a:solidFill>
                <a:latin typeface="+mn-lt"/>
                <a:ea typeface="楷体_GB2312" pitchFamily="49" charset="-122"/>
              </a:defRPr>
            </a:lvl2pPr>
            <a:lvl3pPr marL="1143000" indent="-228600" algn="l" rtl="0" eaLnBrk="0" fontAlgn="base" hangingPunct="0">
              <a:lnSpc>
                <a:spcPct val="120000"/>
              </a:lnSpc>
              <a:spcBef>
                <a:spcPct val="20000"/>
              </a:spcBef>
              <a:spcAft>
                <a:spcPct val="0"/>
              </a:spcAft>
              <a:buClr>
                <a:srgbClr val="FF3300"/>
              </a:buClr>
              <a:buFont typeface="Wingdings" pitchFamily="2" charset="2"/>
              <a:buChar char=""/>
              <a:defRPr sz="2000">
                <a:solidFill>
                  <a:srgbClr val="333333"/>
                </a:solidFill>
                <a:latin typeface="+mn-lt"/>
                <a:ea typeface="黑体" pitchFamily="2" charset="-122"/>
              </a:defRPr>
            </a:lvl3pPr>
            <a:lvl4pPr marL="1600200" indent="-228600" algn="l" rtl="0" eaLnBrk="0" fontAlgn="base" hangingPunct="0">
              <a:spcBef>
                <a:spcPct val="20000"/>
              </a:spcBef>
              <a:spcAft>
                <a:spcPct val="0"/>
              </a:spcAft>
              <a:buChar char="–"/>
              <a:defRPr sz="2000">
                <a:solidFill>
                  <a:srgbClr val="4D4D4D"/>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rgbClr val="4D4D4D"/>
                </a:solidFill>
                <a:latin typeface="Arial" charset="0"/>
                <a:ea typeface="宋体" pitchFamily="2" charset="-122"/>
              </a:defRPr>
            </a:lvl5pPr>
            <a:lvl6pPr marL="2514600" indent="-228600" algn="l" rtl="0" fontAlgn="base">
              <a:spcBef>
                <a:spcPct val="20000"/>
              </a:spcBef>
              <a:spcAft>
                <a:spcPct val="0"/>
              </a:spcAft>
              <a:buChar char="»"/>
              <a:defRPr sz="2000">
                <a:solidFill>
                  <a:srgbClr val="4D4D4D"/>
                </a:solidFill>
                <a:latin typeface="Arial" charset="0"/>
                <a:ea typeface="宋体" pitchFamily="2" charset="-122"/>
              </a:defRPr>
            </a:lvl6pPr>
            <a:lvl7pPr marL="2971800" indent="-228600" algn="l" rtl="0" fontAlgn="base">
              <a:spcBef>
                <a:spcPct val="20000"/>
              </a:spcBef>
              <a:spcAft>
                <a:spcPct val="0"/>
              </a:spcAft>
              <a:buChar char="»"/>
              <a:defRPr sz="2000">
                <a:solidFill>
                  <a:srgbClr val="4D4D4D"/>
                </a:solidFill>
                <a:latin typeface="Arial" charset="0"/>
                <a:ea typeface="宋体" pitchFamily="2" charset="-122"/>
              </a:defRPr>
            </a:lvl7pPr>
            <a:lvl8pPr marL="3429000" indent="-228600" algn="l" rtl="0" fontAlgn="base">
              <a:spcBef>
                <a:spcPct val="20000"/>
              </a:spcBef>
              <a:spcAft>
                <a:spcPct val="0"/>
              </a:spcAft>
              <a:buChar char="»"/>
              <a:defRPr sz="2000">
                <a:solidFill>
                  <a:srgbClr val="4D4D4D"/>
                </a:solidFill>
                <a:latin typeface="Arial" charset="0"/>
                <a:ea typeface="宋体" pitchFamily="2" charset="-122"/>
              </a:defRPr>
            </a:lvl8pPr>
            <a:lvl9pPr marL="3886200" indent="-228600" algn="l" rtl="0" fontAlgn="base">
              <a:spcBef>
                <a:spcPct val="20000"/>
              </a:spcBef>
              <a:spcAft>
                <a:spcPct val="0"/>
              </a:spcAft>
              <a:buChar char="»"/>
              <a:defRPr sz="2000">
                <a:solidFill>
                  <a:srgbClr val="4D4D4D"/>
                </a:solidFill>
                <a:latin typeface="Arial" charset="0"/>
                <a:ea typeface="宋体" pitchFamily="2" charset="-122"/>
              </a:defRPr>
            </a:lvl9pPr>
          </a:lstStyle>
          <a:p>
            <a:pPr algn="ctr"/>
            <a:r>
              <a:rPr lang="zh-CN" altLang="en-US" sz="2400" kern="0" dirty="0" smtClean="0"/>
              <a:t>蒋从锋</a:t>
            </a:r>
            <a:endParaRPr lang="en-US" altLang="zh-CN" sz="2400" kern="0" dirty="0" smtClean="0"/>
          </a:p>
          <a:p>
            <a:pPr algn="ctr"/>
            <a:r>
              <a:rPr lang="zh-CN" altLang="en-US" sz="2400" kern="0" dirty="0" smtClean="0"/>
              <a:t>计算机学院</a:t>
            </a:r>
            <a:endParaRPr lang="zh-CN" altLang="en-US" sz="2400" kern="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38200" y="914400"/>
            <a:ext cx="7696200" cy="685800"/>
          </a:xfrm>
        </p:spPr>
        <p:txBody>
          <a:bodyPr/>
          <a:lstStyle/>
          <a:p>
            <a:pPr eaLnBrk="1" hangingPunct="1"/>
            <a:r>
              <a:rPr lang="zh-CN" altLang="en-US" smtClean="0"/>
              <a:t>单一职责原则 </a:t>
            </a:r>
          </a:p>
        </p:txBody>
      </p:sp>
      <p:sp>
        <p:nvSpPr>
          <p:cNvPr id="12291" name="Rectangle 3"/>
          <p:cNvSpPr>
            <a:spLocks noGrp="1" noChangeArrowheads="1"/>
          </p:cNvSpPr>
          <p:nvPr>
            <p:ph type="body" idx="1"/>
          </p:nvPr>
        </p:nvSpPr>
        <p:spPr/>
        <p:txBody>
          <a:bodyPr/>
          <a:lstStyle/>
          <a:p>
            <a:pPr eaLnBrk="1" hangingPunct="1">
              <a:lnSpc>
                <a:spcPct val="110000"/>
              </a:lnSpc>
            </a:pPr>
            <a:r>
              <a:rPr lang="zh-CN" altLang="en-US" smtClean="0"/>
              <a:t>单一职责原则分析 </a:t>
            </a:r>
          </a:p>
          <a:p>
            <a:pPr lvl="1" eaLnBrk="1" hangingPunct="1">
              <a:lnSpc>
                <a:spcPct val="110000"/>
              </a:lnSpc>
            </a:pPr>
            <a:r>
              <a:rPr lang="zh-CN" altLang="en-US" sz="2000" smtClean="0">
                <a:solidFill>
                  <a:srgbClr val="FF3300"/>
                </a:solidFill>
              </a:rPr>
              <a:t>一个类（或者大到模块，小到方法）承担的职责越多，它被复用的可能性越小</a:t>
            </a:r>
            <a:r>
              <a:rPr lang="zh-CN" altLang="en-US" sz="2000" smtClean="0"/>
              <a:t>，而且如果一个类承担的职责过多，就相当于将这些职责耦合在一起，当其中一个职责变化时，可能会影响其他职责的运作。 </a:t>
            </a:r>
          </a:p>
          <a:p>
            <a:pPr lvl="1" eaLnBrk="1" hangingPunct="1">
              <a:lnSpc>
                <a:spcPct val="110000"/>
              </a:lnSpc>
            </a:pPr>
            <a:r>
              <a:rPr lang="zh-CN" altLang="en-US" sz="2000" smtClean="0"/>
              <a:t>类的职责主要包括两个方面：</a:t>
            </a:r>
            <a:r>
              <a:rPr lang="zh-CN" altLang="en-US" sz="2000" smtClean="0">
                <a:solidFill>
                  <a:srgbClr val="FF3300"/>
                </a:solidFill>
              </a:rPr>
              <a:t>数据职责和行为职责</a:t>
            </a:r>
            <a:r>
              <a:rPr lang="zh-CN" altLang="en-US" sz="2000" smtClean="0"/>
              <a:t>，</a:t>
            </a:r>
            <a:r>
              <a:rPr lang="zh-CN" altLang="en-US" sz="2000" smtClean="0">
                <a:solidFill>
                  <a:srgbClr val="FF3300"/>
                </a:solidFill>
              </a:rPr>
              <a:t>数据职责通过其属性来体现</a:t>
            </a:r>
            <a:r>
              <a:rPr lang="zh-CN" altLang="en-US" sz="2000" smtClean="0"/>
              <a:t>，而</a:t>
            </a:r>
            <a:r>
              <a:rPr lang="zh-CN" altLang="en-US" sz="2000" smtClean="0">
                <a:solidFill>
                  <a:srgbClr val="FF3300"/>
                </a:solidFill>
              </a:rPr>
              <a:t>行为职责通过其方法来体现</a:t>
            </a:r>
            <a:r>
              <a:rPr lang="zh-CN" altLang="en-US" sz="2000" smtClean="0"/>
              <a:t>。</a:t>
            </a:r>
            <a:endParaRPr lang="en-US" altLang="zh-CN" sz="2000" smtClean="0"/>
          </a:p>
          <a:p>
            <a:pPr lvl="1" eaLnBrk="1" hangingPunct="1">
              <a:lnSpc>
                <a:spcPct val="110000"/>
              </a:lnSpc>
            </a:pPr>
            <a:r>
              <a:rPr lang="zh-CN" altLang="en-US" sz="2000" smtClean="0"/>
              <a:t>单一职责原则是实现</a:t>
            </a:r>
            <a:r>
              <a:rPr lang="zh-CN" altLang="en-US" sz="2000" smtClean="0">
                <a:solidFill>
                  <a:srgbClr val="FF3300"/>
                </a:solidFill>
              </a:rPr>
              <a:t>高内聚、低耦合</a:t>
            </a:r>
            <a:r>
              <a:rPr lang="zh-CN" altLang="en-US" sz="2000" smtClean="0"/>
              <a:t>的指导方针，在很多代码重构手法中都能找到它的存在，它是最简单但又最难运用的原则，需要设计人员发现类的不同职责并将其分离，而发现类的多重职责需要设计人员具有较强的分析设计能力和相关重构经验。</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38200" y="914400"/>
            <a:ext cx="7696200" cy="685800"/>
          </a:xfrm>
        </p:spPr>
        <p:txBody>
          <a:bodyPr/>
          <a:lstStyle/>
          <a:p>
            <a:pPr eaLnBrk="1" hangingPunct="1"/>
            <a:r>
              <a:rPr lang="zh-CN" altLang="en-US" smtClean="0"/>
              <a:t>单一职责原则 </a:t>
            </a:r>
          </a:p>
        </p:txBody>
      </p:sp>
      <p:sp>
        <p:nvSpPr>
          <p:cNvPr id="13315" name="Rectangle 3"/>
          <p:cNvSpPr>
            <a:spLocks noGrp="1" noChangeArrowheads="1"/>
          </p:cNvSpPr>
          <p:nvPr>
            <p:ph type="body" idx="1"/>
          </p:nvPr>
        </p:nvSpPr>
        <p:spPr/>
        <p:txBody>
          <a:bodyPr/>
          <a:lstStyle/>
          <a:p>
            <a:pPr eaLnBrk="1" hangingPunct="1">
              <a:lnSpc>
                <a:spcPct val="110000"/>
              </a:lnSpc>
            </a:pPr>
            <a:r>
              <a:rPr lang="zh-CN" altLang="en-US" smtClean="0"/>
              <a:t>单一职责原则实例 </a:t>
            </a:r>
          </a:p>
          <a:p>
            <a:pPr lvl="1" eaLnBrk="1" hangingPunct="1">
              <a:lnSpc>
                <a:spcPct val="110000"/>
              </a:lnSpc>
            </a:pPr>
            <a:r>
              <a:rPr lang="zh-CN" altLang="en-US" sz="2000" smtClean="0"/>
              <a:t>实例说明</a:t>
            </a:r>
          </a:p>
          <a:p>
            <a:pPr lvl="2" eaLnBrk="1" hangingPunct="1">
              <a:lnSpc>
                <a:spcPct val="110000"/>
              </a:lnSpc>
              <a:buFont typeface="Arial" charset="0"/>
              <a:buChar char="•"/>
            </a:pPr>
            <a:r>
              <a:rPr lang="zh-CN" altLang="en-US" sz="1800" smtClean="0">
                <a:ea typeface="黑体" pitchFamily="49" charset="-122"/>
              </a:rPr>
              <a:t>某基于</a:t>
            </a:r>
            <a:r>
              <a:rPr lang="en-US" altLang="zh-CN" sz="1800" smtClean="0">
                <a:ea typeface="黑体" pitchFamily="49" charset="-122"/>
              </a:rPr>
              <a:t>Java</a:t>
            </a:r>
            <a:r>
              <a:rPr lang="zh-CN" altLang="en-US" sz="1800" smtClean="0">
                <a:ea typeface="黑体" pitchFamily="49" charset="-122"/>
              </a:rPr>
              <a:t>的</a:t>
            </a:r>
            <a:r>
              <a:rPr lang="en-US" altLang="zh-CN" sz="1800" smtClean="0">
                <a:ea typeface="黑体" pitchFamily="49" charset="-122"/>
              </a:rPr>
              <a:t>C/S</a:t>
            </a:r>
            <a:r>
              <a:rPr lang="zh-CN" altLang="en-US" sz="1800" smtClean="0">
                <a:ea typeface="黑体" pitchFamily="49" charset="-122"/>
              </a:rPr>
              <a:t>系统的“登录功能”通过如下登录类</a:t>
            </a:r>
            <a:r>
              <a:rPr lang="en-US" altLang="zh-CN" sz="1800" smtClean="0">
                <a:ea typeface="黑体" pitchFamily="49" charset="-122"/>
              </a:rPr>
              <a:t>(Login)</a:t>
            </a:r>
            <a:r>
              <a:rPr lang="zh-CN" altLang="en-US" sz="1800" smtClean="0">
                <a:ea typeface="黑体" pitchFamily="49" charset="-122"/>
              </a:rPr>
              <a:t>实现：</a:t>
            </a:r>
          </a:p>
          <a:p>
            <a:pPr lvl="1" eaLnBrk="1" hangingPunct="1">
              <a:lnSpc>
                <a:spcPct val="110000"/>
              </a:lnSpc>
            </a:pPr>
            <a:endParaRPr lang="zh-CN" altLang="en-US" sz="2000" smtClean="0"/>
          </a:p>
          <a:p>
            <a:pPr lvl="1" eaLnBrk="1" hangingPunct="1">
              <a:lnSpc>
                <a:spcPct val="110000"/>
              </a:lnSpc>
            </a:pPr>
            <a:endParaRPr lang="zh-CN" altLang="en-US" sz="2000" smtClean="0"/>
          </a:p>
          <a:p>
            <a:pPr lvl="1" eaLnBrk="1" hangingPunct="1">
              <a:lnSpc>
                <a:spcPct val="110000"/>
              </a:lnSpc>
            </a:pPr>
            <a:endParaRPr lang="zh-CN" altLang="en-US" sz="2000" smtClean="0"/>
          </a:p>
          <a:p>
            <a:pPr lvl="1" eaLnBrk="1" hangingPunct="1">
              <a:lnSpc>
                <a:spcPct val="110000"/>
              </a:lnSpc>
            </a:pPr>
            <a:endParaRPr lang="zh-CN" altLang="en-US" sz="2000" smtClean="0"/>
          </a:p>
          <a:p>
            <a:pPr lvl="1" eaLnBrk="1" hangingPunct="1">
              <a:lnSpc>
                <a:spcPct val="110000"/>
              </a:lnSpc>
            </a:pPr>
            <a:endParaRPr lang="zh-CN" altLang="en-US" sz="2000" smtClean="0"/>
          </a:p>
          <a:p>
            <a:pPr lvl="1" eaLnBrk="1" hangingPunct="1">
              <a:lnSpc>
                <a:spcPct val="110000"/>
              </a:lnSpc>
            </a:pPr>
            <a:endParaRPr lang="zh-CN" altLang="en-US" sz="2000" smtClean="0"/>
          </a:p>
          <a:p>
            <a:pPr lvl="2" eaLnBrk="1" hangingPunct="1">
              <a:lnSpc>
                <a:spcPct val="110000"/>
              </a:lnSpc>
              <a:buFont typeface="Arial" charset="0"/>
              <a:buChar char="•"/>
            </a:pPr>
            <a:r>
              <a:rPr lang="zh-CN" altLang="en-US" sz="1800" smtClean="0">
                <a:ea typeface="黑体" pitchFamily="49" charset="-122"/>
              </a:rPr>
              <a:t>现使用单一职责原则对其进行重构。</a:t>
            </a:r>
          </a:p>
          <a:p>
            <a:pPr lvl="1" eaLnBrk="1" hangingPunct="1">
              <a:lnSpc>
                <a:spcPct val="110000"/>
              </a:lnSpc>
            </a:pPr>
            <a:endParaRPr lang="en-US" altLang="zh-CN" sz="2000" smtClean="0"/>
          </a:p>
        </p:txBody>
      </p:sp>
      <p:pic>
        <p:nvPicPr>
          <p:cNvPr id="133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513" y="3200400"/>
            <a:ext cx="384968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38200" y="914400"/>
            <a:ext cx="7696200" cy="685800"/>
          </a:xfrm>
        </p:spPr>
        <p:txBody>
          <a:bodyPr/>
          <a:lstStyle/>
          <a:p>
            <a:pPr eaLnBrk="1" hangingPunct="1"/>
            <a:r>
              <a:rPr lang="zh-CN" altLang="en-US" smtClean="0"/>
              <a:t>单一职责原则 </a:t>
            </a:r>
          </a:p>
        </p:txBody>
      </p:sp>
      <p:sp>
        <p:nvSpPr>
          <p:cNvPr id="14339" name="Rectangle 3"/>
          <p:cNvSpPr>
            <a:spLocks noGrp="1" noChangeArrowheads="1"/>
          </p:cNvSpPr>
          <p:nvPr>
            <p:ph type="body" idx="1"/>
          </p:nvPr>
        </p:nvSpPr>
        <p:spPr/>
        <p:txBody>
          <a:bodyPr/>
          <a:lstStyle/>
          <a:p>
            <a:pPr eaLnBrk="1" hangingPunct="1"/>
            <a:r>
              <a:rPr lang="zh-CN" altLang="en-US" smtClean="0"/>
              <a:t>单一职责原则实例 </a:t>
            </a:r>
          </a:p>
          <a:p>
            <a:pPr lvl="1" eaLnBrk="1" hangingPunct="1"/>
            <a:r>
              <a:rPr lang="zh-CN" altLang="en-US" sz="2000" smtClean="0"/>
              <a:t>实例解析 </a:t>
            </a:r>
          </a:p>
          <a:p>
            <a:pPr lvl="1" eaLnBrk="1" hangingPunct="1"/>
            <a:endParaRPr lang="en-US" altLang="zh-CN" smtClean="0"/>
          </a:p>
        </p:txBody>
      </p:sp>
      <p:pic>
        <p:nvPicPr>
          <p:cNvPr id="1434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19400"/>
            <a:ext cx="613251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914400"/>
            <a:ext cx="7696200" cy="685800"/>
          </a:xfrm>
        </p:spPr>
        <p:txBody>
          <a:bodyPr/>
          <a:lstStyle/>
          <a:p>
            <a:pPr eaLnBrk="1" hangingPunct="1"/>
            <a:r>
              <a:rPr lang="zh-CN" altLang="en-US" smtClean="0"/>
              <a:t>开闭原则</a:t>
            </a:r>
          </a:p>
        </p:txBody>
      </p:sp>
      <p:sp>
        <p:nvSpPr>
          <p:cNvPr id="15363" name="Rectangle 3"/>
          <p:cNvSpPr>
            <a:spLocks noGrp="1" noChangeArrowheads="1"/>
          </p:cNvSpPr>
          <p:nvPr>
            <p:ph type="body" idx="1"/>
          </p:nvPr>
        </p:nvSpPr>
        <p:spPr/>
        <p:txBody>
          <a:bodyPr/>
          <a:lstStyle/>
          <a:p>
            <a:pPr eaLnBrk="1" hangingPunct="1"/>
            <a:r>
              <a:rPr lang="zh-CN" altLang="en-US" smtClean="0"/>
              <a:t>开闭原则定义 </a:t>
            </a:r>
            <a:endParaRPr lang="zh-CN" altLang="en-US" sz="3600" smtClean="0"/>
          </a:p>
          <a:p>
            <a:pPr lvl="1" eaLnBrk="1" hangingPunct="1"/>
            <a:r>
              <a:rPr lang="zh-CN" altLang="en-US" smtClean="0"/>
              <a:t>开闭原则</a:t>
            </a:r>
            <a:r>
              <a:rPr lang="en-US" altLang="zh-CN" smtClean="0"/>
              <a:t>(Open-Closed Principle, OCP)</a:t>
            </a:r>
            <a:r>
              <a:rPr lang="zh-CN" altLang="en-US" smtClean="0"/>
              <a:t>定义如下：</a:t>
            </a:r>
          </a:p>
          <a:p>
            <a:pPr lvl="2" eaLnBrk="1" hangingPunct="1">
              <a:buFont typeface="Arial" charset="0"/>
              <a:buChar char="•"/>
            </a:pPr>
            <a:r>
              <a:rPr lang="zh-CN" altLang="en-US" smtClean="0">
                <a:ea typeface="黑体" pitchFamily="49" charset="-122"/>
              </a:rPr>
              <a:t>一个软件实体应当</a:t>
            </a:r>
            <a:r>
              <a:rPr lang="zh-CN" altLang="en-US" smtClean="0">
                <a:solidFill>
                  <a:srgbClr val="FF3300"/>
                </a:solidFill>
                <a:ea typeface="黑体" pitchFamily="49" charset="-122"/>
              </a:rPr>
              <a:t>对扩展开放，对修改关闭</a:t>
            </a:r>
            <a:r>
              <a:rPr lang="zh-CN" altLang="en-US" smtClean="0">
                <a:ea typeface="黑体" pitchFamily="49" charset="-122"/>
              </a:rPr>
              <a:t>。也就是说在设计一个模块的时候，应当使这个模块可以在不被修改的前提下被扩展，即实现在不修改源代码的情况下改变这个模块的行为。</a:t>
            </a:r>
          </a:p>
          <a:p>
            <a:pPr lvl="1" eaLnBrk="1" hangingPunct="1"/>
            <a:r>
              <a:rPr lang="zh-CN" altLang="en-US" smtClean="0"/>
              <a:t>其英文定义为：</a:t>
            </a:r>
          </a:p>
          <a:p>
            <a:pPr lvl="2" eaLnBrk="1" hangingPunct="1">
              <a:buFont typeface="Arial" charset="0"/>
              <a:buChar char="•"/>
            </a:pPr>
            <a:r>
              <a:rPr lang="en-US" altLang="zh-CN" smtClean="0">
                <a:ea typeface="黑体" pitchFamily="49" charset="-122"/>
              </a:rPr>
              <a:t>Software entities should be </a:t>
            </a:r>
            <a:r>
              <a:rPr lang="en-US" altLang="zh-CN" smtClean="0">
                <a:solidFill>
                  <a:srgbClr val="FF3300"/>
                </a:solidFill>
                <a:ea typeface="黑体" pitchFamily="49" charset="-122"/>
              </a:rPr>
              <a:t>open for extension</a:t>
            </a:r>
            <a:r>
              <a:rPr lang="en-US" altLang="zh-CN" smtClean="0">
                <a:ea typeface="黑体" pitchFamily="49" charset="-122"/>
              </a:rPr>
              <a:t>, but </a:t>
            </a:r>
            <a:r>
              <a:rPr lang="en-US" altLang="zh-CN" smtClean="0">
                <a:solidFill>
                  <a:srgbClr val="FF3300"/>
                </a:solidFill>
                <a:ea typeface="黑体" pitchFamily="49" charset="-122"/>
              </a:rPr>
              <a:t>closed for modification.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38200" y="914400"/>
            <a:ext cx="7696200" cy="685800"/>
          </a:xfrm>
        </p:spPr>
        <p:txBody>
          <a:bodyPr/>
          <a:lstStyle/>
          <a:p>
            <a:pPr eaLnBrk="1" hangingPunct="1"/>
            <a:r>
              <a:rPr lang="zh-CN" altLang="en-US" smtClean="0"/>
              <a:t>开闭原则</a:t>
            </a:r>
          </a:p>
        </p:txBody>
      </p:sp>
      <p:sp>
        <p:nvSpPr>
          <p:cNvPr id="16387" name="Rectangle 3"/>
          <p:cNvSpPr>
            <a:spLocks noGrp="1" noChangeArrowheads="1"/>
          </p:cNvSpPr>
          <p:nvPr>
            <p:ph type="body" idx="1"/>
          </p:nvPr>
        </p:nvSpPr>
        <p:spPr>
          <a:xfrm>
            <a:off x="381000" y="1752600"/>
            <a:ext cx="8382000" cy="4419600"/>
          </a:xfrm>
        </p:spPr>
        <p:txBody>
          <a:bodyPr/>
          <a:lstStyle/>
          <a:p>
            <a:pPr eaLnBrk="1" hangingPunct="1"/>
            <a:r>
              <a:rPr lang="zh-CN" altLang="en-US" smtClean="0"/>
              <a:t>开闭原则分析 </a:t>
            </a:r>
            <a:endParaRPr lang="zh-CN" altLang="en-US" sz="3600" smtClean="0"/>
          </a:p>
          <a:p>
            <a:pPr lvl="1" eaLnBrk="1" hangingPunct="1"/>
            <a:r>
              <a:rPr lang="zh-CN" altLang="en-US" smtClean="0"/>
              <a:t>开闭原则由</a:t>
            </a:r>
            <a:r>
              <a:rPr lang="en-US" altLang="zh-CN" smtClean="0">
                <a:solidFill>
                  <a:srgbClr val="FF3300"/>
                </a:solidFill>
              </a:rPr>
              <a:t>Bertrand Meyer</a:t>
            </a:r>
            <a:r>
              <a:rPr lang="zh-CN" altLang="en-US" smtClean="0"/>
              <a:t>于</a:t>
            </a:r>
            <a:r>
              <a:rPr lang="en-US" altLang="zh-CN" smtClean="0"/>
              <a:t>1988</a:t>
            </a:r>
            <a:r>
              <a:rPr lang="zh-CN" altLang="en-US" smtClean="0"/>
              <a:t>年提出，它是面向对象设计中最重要的原则之一。</a:t>
            </a:r>
          </a:p>
          <a:p>
            <a:pPr lvl="1" eaLnBrk="1" hangingPunct="1"/>
            <a:r>
              <a:rPr lang="zh-CN" altLang="en-US" smtClean="0"/>
              <a:t>在开闭原则的定义中，</a:t>
            </a:r>
            <a:r>
              <a:rPr lang="zh-CN" altLang="en-US" smtClean="0">
                <a:solidFill>
                  <a:srgbClr val="FF3300"/>
                </a:solidFill>
              </a:rPr>
              <a:t>软件实体可以指一个软件模块、一个由多个类组成的局部结构或一个独立的类</a:t>
            </a:r>
            <a:r>
              <a:rPr lang="zh-CN" altLang="en-US" smtClean="0"/>
              <a:t>。</a:t>
            </a:r>
          </a:p>
          <a:p>
            <a:pPr lvl="1" eaLnBrk="1" hangingPunct="1"/>
            <a:endParaRPr lang="en-US" altLang="zh-CN" smtClean="0"/>
          </a:p>
        </p:txBody>
      </p:sp>
      <p:pic>
        <p:nvPicPr>
          <p:cNvPr id="16388" name="Picture 4" descr="Bertrand_Meyer250x250_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4958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0136291554_01_LZZZZZZ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600" y="4267200"/>
            <a:ext cx="18034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1249242382_pic_id196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343400"/>
            <a:ext cx="1828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38200" y="914400"/>
            <a:ext cx="7696200" cy="685800"/>
          </a:xfrm>
        </p:spPr>
        <p:txBody>
          <a:bodyPr/>
          <a:lstStyle/>
          <a:p>
            <a:pPr eaLnBrk="1" hangingPunct="1"/>
            <a:r>
              <a:rPr lang="zh-CN" altLang="en-US" smtClean="0"/>
              <a:t>开闭原则</a:t>
            </a:r>
          </a:p>
        </p:txBody>
      </p:sp>
      <p:sp>
        <p:nvSpPr>
          <p:cNvPr id="17411" name="Rectangle 3"/>
          <p:cNvSpPr>
            <a:spLocks noGrp="1" noChangeArrowheads="1"/>
          </p:cNvSpPr>
          <p:nvPr>
            <p:ph type="body" idx="1"/>
          </p:nvPr>
        </p:nvSpPr>
        <p:spPr>
          <a:xfrm>
            <a:off x="381000" y="1752600"/>
            <a:ext cx="8382000" cy="4419600"/>
          </a:xfrm>
        </p:spPr>
        <p:txBody>
          <a:bodyPr/>
          <a:lstStyle/>
          <a:p>
            <a:pPr eaLnBrk="1" hangingPunct="1"/>
            <a:r>
              <a:rPr lang="zh-CN" altLang="en-US" smtClean="0"/>
              <a:t>开闭原则分析 </a:t>
            </a:r>
            <a:endParaRPr lang="zh-CN" altLang="en-US" sz="3600" smtClean="0"/>
          </a:p>
          <a:p>
            <a:pPr lvl="1" eaLnBrk="1" hangingPunct="1"/>
            <a:r>
              <a:rPr lang="zh-CN" altLang="en-US" sz="2600" smtClean="0">
                <a:solidFill>
                  <a:srgbClr val="FF3300"/>
                </a:solidFill>
              </a:rPr>
              <a:t>抽象化</a:t>
            </a:r>
            <a:r>
              <a:rPr lang="zh-CN" altLang="en-US" sz="2600" smtClean="0"/>
              <a:t>是开闭原则的关键。 </a:t>
            </a:r>
          </a:p>
          <a:p>
            <a:pPr lvl="1" eaLnBrk="1" hangingPunct="1"/>
            <a:r>
              <a:rPr lang="zh-CN" altLang="en-US" sz="2600" smtClean="0"/>
              <a:t>开闭原则还可以通过一个更加具体的“</a:t>
            </a:r>
            <a:r>
              <a:rPr lang="zh-CN" altLang="en-US" sz="2600" smtClean="0">
                <a:solidFill>
                  <a:srgbClr val="FF3300"/>
                </a:solidFill>
              </a:rPr>
              <a:t>对可变性封装原则</a:t>
            </a:r>
            <a:r>
              <a:rPr lang="zh-CN" altLang="en-US" sz="2600" smtClean="0"/>
              <a:t>”来描述，对可变性封装原则</a:t>
            </a:r>
            <a:r>
              <a:rPr lang="en-US" altLang="zh-CN" sz="2600" smtClean="0">
                <a:solidFill>
                  <a:srgbClr val="FF3300"/>
                </a:solidFill>
              </a:rPr>
              <a:t>(Principle of Encapsulation of Variation, EVP)</a:t>
            </a:r>
            <a:r>
              <a:rPr lang="zh-CN" altLang="en-US" sz="2600" smtClean="0"/>
              <a:t>要求找到系统的可变因素并将其封装起来。</a:t>
            </a:r>
            <a:r>
              <a:rPr lang="zh-CN" altLang="en-US" smtClean="0"/>
              <a: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914400"/>
            <a:ext cx="7696200" cy="685800"/>
          </a:xfrm>
        </p:spPr>
        <p:txBody>
          <a:bodyPr/>
          <a:lstStyle/>
          <a:p>
            <a:pPr eaLnBrk="1" hangingPunct="1"/>
            <a:r>
              <a:rPr lang="zh-CN" altLang="en-US" smtClean="0"/>
              <a:t>开闭原则</a:t>
            </a:r>
          </a:p>
        </p:txBody>
      </p:sp>
      <p:sp>
        <p:nvSpPr>
          <p:cNvPr id="18435" name="Rectangle 3"/>
          <p:cNvSpPr>
            <a:spLocks noGrp="1" noChangeArrowheads="1"/>
          </p:cNvSpPr>
          <p:nvPr>
            <p:ph type="body" idx="1"/>
          </p:nvPr>
        </p:nvSpPr>
        <p:spPr>
          <a:xfrm>
            <a:off x="381000" y="1752600"/>
            <a:ext cx="8382000" cy="4419600"/>
          </a:xfrm>
        </p:spPr>
        <p:txBody>
          <a:bodyPr/>
          <a:lstStyle/>
          <a:p>
            <a:pPr eaLnBrk="1" hangingPunct="1"/>
            <a:r>
              <a:rPr lang="zh-CN" altLang="en-US" sz="2800" smtClean="0"/>
              <a:t>开闭原则实例  </a:t>
            </a:r>
            <a:endParaRPr lang="zh-CN" altLang="en-US" smtClean="0"/>
          </a:p>
          <a:p>
            <a:pPr lvl="1" eaLnBrk="1" hangingPunct="1"/>
            <a:r>
              <a:rPr lang="zh-CN" altLang="en-US" sz="2000" smtClean="0"/>
              <a:t>实例说明 </a:t>
            </a:r>
          </a:p>
          <a:p>
            <a:pPr lvl="2" eaLnBrk="1" hangingPunct="1">
              <a:buFont typeface="Arial" charset="0"/>
              <a:buChar char="•"/>
            </a:pPr>
            <a:r>
              <a:rPr lang="zh-CN" altLang="en-US" sz="1800" smtClean="0">
                <a:ea typeface="黑体" pitchFamily="49" charset="-122"/>
              </a:rPr>
              <a:t>某图形界面系统提供了各种不同形状的按钮，客户端代码可针对这些按钮进行编程，用户可能会改变需求要求使用不同的按钮，原始设计方案如图所示：</a:t>
            </a:r>
          </a:p>
          <a:p>
            <a:pPr lvl="2" eaLnBrk="1" hangingPunct="1"/>
            <a:endParaRPr lang="zh-CN" altLang="en-US" sz="1800" smtClean="0">
              <a:ea typeface="黑体" pitchFamily="49" charset="-122"/>
            </a:endParaRPr>
          </a:p>
          <a:p>
            <a:pPr lvl="2" eaLnBrk="1" hangingPunct="1"/>
            <a:endParaRPr lang="zh-CN" altLang="en-US" sz="1800" smtClean="0">
              <a:ea typeface="黑体" pitchFamily="49" charset="-122"/>
            </a:endParaRPr>
          </a:p>
          <a:p>
            <a:pPr lvl="2" eaLnBrk="1" hangingPunct="1"/>
            <a:endParaRPr lang="zh-CN" altLang="en-US" sz="1800" smtClean="0">
              <a:ea typeface="黑体" pitchFamily="49" charset="-122"/>
            </a:endParaRPr>
          </a:p>
          <a:p>
            <a:pPr lvl="2" eaLnBrk="1" hangingPunct="1"/>
            <a:endParaRPr lang="zh-CN" altLang="en-US" sz="1800" smtClean="0">
              <a:ea typeface="黑体" pitchFamily="49" charset="-122"/>
            </a:endParaRPr>
          </a:p>
          <a:p>
            <a:pPr lvl="2" eaLnBrk="1" hangingPunct="1"/>
            <a:endParaRPr lang="zh-CN" altLang="en-US" sz="1800" smtClean="0">
              <a:ea typeface="黑体" pitchFamily="49" charset="-122"/>
            </a:endParaRPr>
          </a:p>
          <a:p>
            <a:pPr lvl="2" eaLnBrk="1" hangingPunct="1">
              <a:buFont typeface="Arial" charset="0"/>
              <a:buChar char="•"/>
            </a:pPr>
            <a:r>
              <a:rPr lang="zh-CN" altLang="en-US" sz="1800" smtClean="0">
                <a:ea typeface="黑体" pitchFamily="49" charset="-122"/>
              </a:rPr>
              <a:t>现对该系统进行重构，使之满足开闭原则的要求。</a:t>
            </a:r>
          </a:p>
        </p:txBody>
      </p:sp>
      <p:pic>
        <p:nvPicPr>
          <p:cNvPr id="1843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825875"/>
            <a:ext cx="709612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4816475"/>
            <a:ext cx="709771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8"/>
          <p:cNvSpPr>
            <a:spLocks noChangeArrowheads="1"/>
          </p:cNvSpPr>
          <p:nvPr/>
        </p:nvSpPr>
        <p:spPr bwMode="auto">
          <a:xfrm>
            <a:off x="0" y="2705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8439" name="Rectangle 9"/>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38200" y="914400"/>
            <a:ext cx="7696200" cy="685800"/>
          </a:xfrm>
        </p:spPr>
        <p:txBody>
          <a:bodyPr/>
          <a:lstStyle/>
          <a:p>
            <a:pPr eaLnBrk="1" hangingPunct="1"/>
            <a:r>
              <a:rPr lang="zh-CN" altLang="en-US" smtClean="0"/>
              <a:t>开闭原则</a:t>
            </a:r>
          </a:p>
        </p:txBody>
      </p:sp>
      <p:sp>
        <p:nvSpPr>
          <p:cNvPr id="19459" name="Rectangle 3"/>
          <p:cNvSpPr>
            <a:spLocks noGrp="1" noChangeArrowheads="1"/>
          </p:cNvSpPr>
          <p:nvPr>
            <p:ph type="body" idx="1"/>
          </p:nvPr>
        </p:nvSpPr>
        <p:spPr>
          <a:xfrm>
            <a:off x="381000" y="1752600"/>
            <a:ext cx="8382000" cy="4419600"/>
          </a:xfrm>
        </p:spPr>
        <p:txBody>
          <a:bodyPr/>
          <a:lstStyle/>
          <a:p>
            <a:pPr eaLnBrk="1" hangingPunct="1"/>
            <a:r>
              <a:rPr lang="zh-CN" altLang="en-US" smtClean="0"/>
              <a:t>开闭原则实例  </a:t>
            </a:r>
            <a:endParaRPr lang="zh-CN" altLang="en-US" sz="3600" smtClean="0"/>
          </a:p>
          <a:p>
            <a:pPr lvl="1" eaLnBrk="1" hangingPunct="1"/>
            <a:r>
              <a:rPr lang="zh-CN" altLang="en-US" smtClean="0"/>
              <a:t>实例解析 </a:t>
            </a:r>
          </a:p>
          <a:p>
            <a:pPr lvl="2" eaLnBrk="1" hangingPunct="1"/>
            <a:endParaRPr lang="en-US" altLang="zh-CN" smtClean="0">
              <a:ea typeface="黑体" pitchFamily="49" charset="-122"/>
            </a:endParaRPr>
          </a:p>
        </p:txBody>
      </p:sp>
      <p:pic>
        <p:nvPicPr>
          <p:cNvPr id="1946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363788"/>
            <a:ext cx="699452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914400"/>
            <a:ext cx="7696200" cy="685800"/>
          </a:xfrm>
        </p:spPr>
        <p:txBody>
          <a:bodyPr/>
          <a:lstStyle/>
          <a:p>
            <a:pPr eaLnBrk="1" hangingPunct="1"/>
            <a:r>
              <a:rPr lang="zh-CN" altLang="en-US" smtClean="0"/>
              <a:t>里氏代换原则 </a:t>
            </a:r>
          </a:p>
        </p:txBody>
      </p:sp>
      <p:sp>
        <p:nvSpPr>
          <p:cNvPr id="20483" name="Rectangle 3"/>
          <p:cNvSpPr>
            <a:spLocks noGrp="1" noChangeArrowheads="1"/>
          </p:cNvSpPr>
          <p:nvPr>
            <p:ph type="body" idx="1"/>
          </p:nvPr>
        </p:nvSpPr>
        <p:spPr>
          <a:xfrm>
            <a:off x="381000" y="1752600"/>
            <a:ext cx="8382000" cy="4648200"/>
          </a:xfrm>
        </p:spPr>
        <p:txBody>
          <a:bodyPr/>
          <a:lstStyle/>
          <a:p>
            <a:pPr eaLnBrk="1" hangingPunct="1">
              <a:lnSpc>
                <a:spcPct val="100000"/>
              </a:lnSpc>
            </a:pPr>
            <a:r>
              <a:rPr lang="zh-CN" altLang="en-US" sz="2400" smtClean="0"/>
              <a:t>里氏代换原则定义   </a:t>
            </a:r>
            <a:endParaRPr lang="zh-CN" altLang="en-US" sz="2800" smtClean="0"/>
          </a:p>
          <a:p>
            <a:pPr lvl="1" eaLnBrk="1" hangingPunct="1">
              <a:lnSpc>
                <a:spcPct val="100000"/>
              </a:lnSpc>
            </a:pPr>
            <a:r>
              <a:rPr lang="zh-CN" altLang="en-US" sz="1800" smtClean="0"/>
              <a:t>里氏代换原则</a:t>
            </a:r>
            <a:r>
              <a:rPr lang="en-US" altLang="zh-CN" sz="1800" smtClean="0"/>
              <a:t>(Liskov Substitution Principle, LSP)</a:t>
            </a:r>
            <a:r>
              <a:rPr lang="zh-CN" altLang="en-US" sz="1800" smtClean="0"/>
              <a:t>有两种定义方式，第一种定义方式相对严格，其定义如下：</a:t>
            </a:r>
          </a:p>
          <a:p>
            <a:pPr lvl="2" eaLnBrk="1" hangingPunct="1">
              <a:lnSpc>
                <a:spcPct val="100000"/>
              </a:lnSpc>
              <a:buFont typeface="Arial" charset="0"/>
              <a:buChar char="•"/>
            </a:pPr>
            <a:r>
              <a:rPr lang="zh-CN" altLang="en-US" sz="1600" smtClean="0">
                <a:ea typeface="黑体" pitchFamily="49" charset="-122"/>
              </a:rPr>
              <a:t>如果对每一个类型为</a:t>
            </a:r>
            <a:r>
              <a:rPr lang="en-US" altLang="zh-CN" sz="1600" smtClean="0">
                <a:ea typeface="黑体" pitchFamily="49" charset="-122"/>
              </a:rPr>
              <a:t>S</a:t>
            </a:r>
            <a:r>
              <a:rPr lang="zh-CN" altLang="en-US" sz="1600" smtClean="0">
                <a:ea typeface="黑体" pitchFamily="49" charset="-122"/>
              </a:rPr>
              <a:t>的对象</a:t>
            </a:r>
            <a:r>
              <a:rPr lang="en-US" altLang="zh-CN" sz="1600" smtClean="0">
                <a:ea typeface="黑体" pitchFamily="49" charset="-122"/>
              </a:rPr>
              <a:t>o1</a:t>
            </a:r>
            <a:r>
              <a:rPr lang="zh-CN" altLang="en-US" sz="1600" smtClean="0">
                <a:ea typeface="黑体" pitchFamily="49" charset="-122"/>
              </a:rPr>
              <a:t>，都有类型为</a:t>
            </a:r>
            <a:r>
              <a:rPr lang="en-US" altLang="zh-CN" sz="1600" smtClean="0">
                <a:ea typeface="黑体" pitchFamily="49" charset="-122"/>
              </a:rPr>
              <a:t>T</a:t>
            </a:r>
            <a:r>
              <a:rPr lang="zh-CN" altLang="en-US" sz="1600" smtClean="0">
                <a:ea typeface="黑体" pitchFamily="49" charset="-122"/>
              </a:rPr>
              <a:t>的对象</a:t>
            </a:r>
            <a:r>
              <a:rPr lang="en-US" altLang="zh-CN" sz="1600" smtClean="0">
                <a:ea typeface="黑体" pitchFamily="49" charset="-122"/>
              </a:rPr>
              <a:t>o2</a:t>
            </a:r>
            <a:r>
              <a:rPr lang="zh-CN" altLang="en-US" sz="1600" smtClean="0">
                <a:ea typeface="黑体" pitchFamily="49" charset="-122"/>
              </a:rPr>
              <a:t>，使得以</a:t>
            </a:r>
            <a:r>
              <a:rPr lang="en-US" altLang="zh-CN" sz="1600" smtClean="0">
                <a:ea typeface="黑体" pitchFamily="49" charset="-122"/>
              </a:rPr>
              <a:t>T</a:t>
            </a:r>
            <a:r>
              <a:rPr lang="zh-CN" altLang="en-US" sz="1600" smtClean="0">
                <a:ea typeface="黑体" pitchFamily="49" charset="-122"/>
              </a:rPr>
              <a:t>定义的所有程序</a:t>
            </a:r>
            <a:r>
              <a:rPr lang="en-US" altLang="zh-CN" sz="1600" smtClean="0">
                <a:ea typeface="黑体" pitchFamily="49" charset="-122"/>
              </a:rPr>
              <a:t>P</a:t>
            </a:r>
            <a:r>
              <a:rPr lang="zh-CN" altLang="en-US" sz="1600" smtClean="0">
                <a:ea typeface="黑体" pitchFamily="49" charset="-122"/>
              </a:rPr>
              <a:t>在所有的对象</a:t>
            </a:r>
            <a:r>
              <a:rPr lang="en-US" altLang="zh-CN" sz="1600" smtClean="0">
                <a:ea typeface="黑体" pitchFamily="49" charset="-122"/>
              </a:rPr>
              <a:t>o1</a:t>
            </a:r>
            <a:r>
              <a:rPr lang="zh-CN" altLang="en-US" sz="1600" smtClean="0">
                <a:ea typeface="黑体" pitchFamily="49" charset="-122"/>
              </a:rPr>
              <a:t>都代换成</a:t>
            </a:r>
            <a:r>
              <a:rPr lang="en-US" altLang="zh-CN" sz="1600" smtClean="0">
                <a:ea typeface="黑体" pitchFamily="49" charset="-122"/>
              </a:rPr>
              <a:t>o2</a:t>
            </a:r>
            <a:r>
              <a:rPr lang="zh-CN" altLang="en-US" sz="1600" smtClean="0">
                <a:ea typeface="黑体" pitchFamily="49" charset="-122"/>
              </a:rPr>
              <a:t>时，程序</a:t>
            </a:r>
            <a:r>
              <a:rPr lang="en-US" altLang="zh-CN" sz="1600" smtClean="0">
                <a:ea typeface="黑体" pitchFamily="49" charset="-122"/>
              </a:rPr>
              <a:t>P</a:t>
            </a:r>
            <a:r>
              <a:rPr lang="zh-CN" altLang="en-US" sz="1600" smtClean="0">
                <a:ea typeface="黑体" pitchFamily="49" charset="-122"/>
              </a:rPr>
              <a:t>的行为没有变化，那么类型</a:t>
            </a:r>
            <a:r>
              <a:rPr lang="en-US" altLang="zh-CN" sz="1600" smtClean="0">
                <a:ea typeface="黑体" pitchFamily="49" charset="-122"/>
              </a:rPr>
              <a:t>S</a:t>
            </a:r>
            <a:r>
              <a:rPr lang="zh-CN" altLang="en-US" sz="1600" smtClean="0">
                <a:ea typeface="黑体" pitchFamily="49" charset="-122"/>
              </a:rPr>
              <a:t>是类型</a:t>
            </a:r>
            <a:r>
              <a:rPr lang="en-US" altLang="zh-CN" sz="1600" smtClean="0">
                <a:ea typeface="黑体" pitchFamily="49" charset="-122"/>
              </a:rPr>
              <a:t>T</a:t>
            </a:r>
            <a:r>
              <a:rPr lang="zh-CN" altLang="en-US" sz="1600" smtClean="0">
                <a:ea typeface="黑体" pitchFamily="49" charset="-122"/>
              </a:rPr>
              <a:t>的子类型。</a:t>
            </a:r>
          </a:p>
          <a:p>
            <a:pPr lvl="1" eaLnBrk="1" hangingPunct="1">
              <a:lnSpc>
                <a:spcPct val="100000"/>
              </a:lnSpc>
            </a:pPr>
            <a:r>
              <a:rPr lang="zh-CN" altLang="en-US" sz="1800" smtClean="0"/>
              <a:t>其英文定义为：</a:t>
            </a:r>
          </a:p>
          <a:p>
            <a:pPr lvl="2" eaLnBrk="1" hangingPunct="1">
              <a:lnSpc>
                <a:spcPct val="100000"/>
              </a:lnSpc>
              <a:buFont typeface="Arial" charset="0"/>
              <a:buChar char="•"/>
            </a:pPr>
            <a:r>
              <a:rPr lang="en-US" altLang="zh-CN" sz="1600" smtClean="0">
                <a:ea typeface="黑体" pitchFamily="49" charset="-122"/>
              </a:rPr>
              <a:t>If for each object o1 of type S there is an object o2 of type T such that for all programs P defined in terms of T, the behavior of P is unchanged when o1 is substituted for o2 then S is a subtype of T.</a:t>
            </a:r>
          </a:p>
          <a:p>
            <a:pPr lvl="1" eaLnBrk="1" hangingPunct="1">
              <a:lnSpc>
                <a:spcPct val="100000"/>
              </a:lnSpc>
            </a:pPr>
            <a:r>
              <a:rPr lang="zh-CN" altLang="en-US" sz="1800" smtClean="0"/>
              <a:t>第二种更容易理解的定义方式如下：</a:t>
            </a:r>
          </a:p>
          <a:p>
            <a:pPr lvl="2" eaLnBrk="1" hangingPunct="1">
              <a:lnSpc>
                <a:spcPct val="100000"/>
              </a:lnSpc>
              <a:buFont typeface="Arial" charset="0"/>
              <a:buChar char="•"/>
            </a:pPr>
            <a:r>
              <a:rPr lang="zh-CN" altLang="en-US" sz="1600" smtClean="0">
                <a:solidFill>
                  <a:srgbClr val="FF3300"/>
                </a:solidFill>
                <a:ea typeface="黑体" pitchFamily="49" charset="-122"/>
              </a:rPr>
              <a:t>所有引用基类（父类）的地方必须能透明地使用其子类的对象</a:t>
            </a:r>
            <a:r>
              <a:rPr lang="zh-CN" altLang="en-US" sz="1600" smtClean="0">
                <a:ea typeface="黑体" pitchFamily="49" charset="-122"/>
              </a:rPr>
              <a:t>。</a:t>
            </a:r>
          </a:p>
          <a:p>
            <a:pPr lvl="1" eaLnBrk="1" hangingPunct="1">
              <a:lnSpc>
                <a:spcPct val="100000"/>
              </a:lnSpc>
            </a:pPr>
            <a:r>
              <a:rPr lang="zh-CN" altLang="en-US" sz="1800" smtClean="0"/>
              <a:t>其英文定义为：</a:t>
            </a:r>
          </a:p>
          <a:p>
            <a:pPr lvl="2" eaLnBrk="1" hangingPunct="1">
              <a:lnSpc>
                <a:spcPct val="100000"/>
              </a:lnSpc>
              <a:buFont typeface="Arial" charset="0"/>
              <a:buChar char="•"/>
            </a:pPr>
            <a:r>
              <a:rPr lang="en-US" altLang="zh-CN" sz="1600" smtClean="0">
                <a:ea typeface="黑体" pitchFamily="49" charset="-122"/>
              </a:rPr>
              <a:t>Functions that use pointers or references to base classes must be able to use objects of derived classes without knowing it.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914400"/>
            <a:ext cx="7696200" cy="685800"/>
          </a:xfrm>
        </p:spPr>
        <p:txBody>
          <a:bodyPr/>
          <a:lstStyle/>
          <a:p>
            <a:pPr eaLnBrk="1" hangingPunct="1"/>
            <a:r>
              <a:rPr lang="zh-CN" altLang="en-US" smtClean="0"/>
              <a:t>里氏代换原则 </a:t>
            </a:r>
          </a:p>
        </p:txBody>
      </p:sp>
      <p:sp>
        <p:nvSpPr>
          <p:cNvPr id="21507" name="Rectangle 3"/>
          <p:cNvSpPr>
            <a:spLocks noGrp="1" noChangeArrowheads="1"/>
          </p:cNvSpPr>
          <p:nvPr>
            <p:ph type="body" idx="1"/>
          </p:nvPr>
        </p:nvSpPr>
        <p:spPr>
          <a:xfrm>
            <a:off x="381000" y="1752600"/>
            <a:ext cx="8382000" cy="4648200"/>
          </a:xfrm>
        </p:spPr>
        <p:txBody>
          <a:bodyPr/>
          <a:lstStyle/>
          <a:p>
            <a:pPr eaLnBrk="1" hangingPunct="1"/>
            <a:r>
              <a:rPr lang="zh-CN" altLang="en-US" smtClean="0"/>
              <a:t>里氏代换原则分析</a:t>
            </a:r>
          </a:p>
          <a:p>
            <a:pPr lvl="1" eaLnBrk="1" hangingPunct="1"/>
            <a:r>
              <a:rPr lang="zh-CN" altLang="zh-CN" sz="1800" smtClean="0"/>
              <a:t>里氏代换原则由</a:t>
            </a:r>
            <a:r>
              <a:rPr lang="en-US" altLang="zh-CN" sz="1800" smtClean="0"/>
              <a:t>2008</a:t>
            </a:r>
            <a:r>
              <a:rPr lang="zh-CN" altLang="en-US" sz="1800" smtClean="0"/>
              <a:t>年图灵奖得主、美国第一位计算机科学女博士、麻省理工学院教授</a:t>
            </a:r>
            <a:r>
              <a:rPr lang="en-US" altLang="zh-CN" sz="1800" smtClean="0">
                <a:solidFill>
                  <a:srgbClr val="FF3300"/>
                </a:solidFill>
              </a:rPr>
              <a:t>Barbara Liskov</a:t>
            </a:r>
            <a:r>
              <a:rPr lang="zh-CN" altLang="en-US" sz="1800" smtClean="0"/>
              <a:t>和卡内基</a:t>
            </a:r>
            <a:r>
              <a:rPr lang="en-US" altLang="zh-CN" sz="1800" smtClean="0"/>
              <a:t>.</a:t>
            </a:r>
            <a:r>
              <a:rPr lang="zh-CN" altLang="en-US" sz="1800" smtClean="0"/>
              <a:t>梅隆大学</a:t>
            </a:r>
            <a:r>
              <a:rPr lang="en-US" altLang="zh-CN" sz="1800" smtClean="0">
                <a:solidFill>
                  <a:srgbClr val="FF3300"/>
                </a:solidFill>
              </a:rPr>
              <a:t>Jeannette Wing</a:t>
            </a:r>
            <a:r>
              <a:rPr lang="zh-CN" altLang="en-US" sz="1800" smtClean="0"/>
              <a:t>教授于</a:t>
            </a:r>
            <a:r>
              <a:rPr lang="en-US" altLang="zh-CN" sz="1800" smtClean="0"/>
              <a:t>1994</a:t>
            </a:r>
            <a:r>
              <a:rPr lang="zh-CN" altLang="en-US" sz="1800" smtClean="0"/>
              <a:t>年提出。其原文如下：</a:t>
            </a:r>
            <a:r>
              <a:rPr lang="en-US" altLang="zh-CN" sz="1800" smtClean="0"/>
              <a:t>Let q(x) be a property provable about objects x of type T. Then q(y) should be true for objects y of type S where S is a subtype of T.    </a:t>
            </a:r>
          </a:p>
        </p:txBody>
      </p:sp>
      <p:pic>
        <p:nvPicPr>
          <p:cNvPr id="21508" name="Picture 4" descr="Barbara_Lisko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292600"/>
            <a:ext cx="24384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5"/>
          <p:cNvSpPr>
            <a:spLocks noChangeArrowheads="1"/>
          </p:cNvSpPr>
          <p:nvPr/>
        </p:nvSpPr>
        <p:spPr bwMode="auto">
          <a:xfrm>
            <a:off x="3810000" y="4254500"/>
            <a:ext cx="4572000" cy="2024063"/>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b="1">
                <a:solidFill>
                  <a:srgbClr val="FF3300"/>
                </a:solidFill>
              </a:rPr>
              <a:t>芭芭拉</a:t>
            </a:r>
            <a:r>
              <a:rPr lang="en-US" altLang="zh-CN" b="1">
                <a:solidFill>
                  <a:srgbClr val="FF3300"/>
                </a:solidFill>
              </a:rPr>
              <a:t>·</a:t>
            </a:r>
            <a:r>
              <a:rPr lang="zh-CN" altLang="en-US" b="1">
                <a:solidFill>
                  <a:srgbClr val="FF3300"/>
                </a:solidFill>
              </a:rPr>
              <a:t>利斯科夫（</a:t>
            </a:r>
            <a:r>
              <a:rPr lang="en-US" altLang="zh-CN" b="1">
                <a:solidFill>
                  <a:srgbClr val="FF3300"/>
                </a:solidFill>
              </a:rPr>
              <a:t>Barbara Liskov</a:t>
            </a:r>
            <a:r>
              <a:rPr lang="zh-CN" altLang="en-US" b="1">
                <a:solidFill>
                  <a:srgbClr val="FF3300"/>
                </a:solidFill>
              </a:rPr>
              <a:t>）</a:t>
            </a:r>
            <a:r>
              <a:rPr lang="zh-CN" altLang="en-US"/>
              <a:t>，美国计算机科学家，</a:t>
            </a:r>
            <a:r>
              <a:rPr lang="en-US" altLang="zh-CN"/>
              <a:t>2008</a:t>
            </a:r>
            <a:r>
              <a:rPr lang="zh-CN" altLang="en-US"/>
              <a:t>年图灵奖得主，</a:t>
            </a:r>
            <a:r>
              <a:rPr lang="en-US" altLang="zh-CN"/>
              <a:t>2004</a:t>
            </a:r>
            <a:r>
              <a:rPr lang="zh-CN" altLang="en-US"/>
              <a:t>年约翰</a:t>
            </a:r>
            <a:r>
              <a:rPr lang="en-US" altLang="zh-CN"/>
              <a:t>.</a:t>
            </a:r>
            <a:r>
              <a:rPr lang="zh-CN" altLang="en-US"/>
              <a:t>冯诺依曼奖得主，美国工程院院士，美国艺术与科学院院士，美国计算机协会会士。现任麻省理工学院电子电气与计算机科学系教授。她是美国第一个计算机科学女博士。</a:t>
            </a:r>
          </a:p>
        </p:txBody>
      </p:sp>
      <p:pic>
        <p:nvPicPr>
          <p:cNvPr id="21510" name="Picture 6" descr="imagesCAOLZ96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913" y="381000"/>
            <a:ext cx="1436687"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7"/>
          <p:cNvSpPr>
            <a:spLocks noChangeArrowheads="1"/>
          </p:cNvSpPr>
          <p:nvPr/>
        </p:nvSpPr>
        <p:spPr bwMode="auto">
          <a:xfrm>
            <a:off x="6172200" y="381000"/>
            <a:ext cx="2514600" cy="1570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600" b="1">
                <a:solidFill>
                  <a:srgbClr val="FF3300"/>
                </a:solidFill>
              </a:rPr>
              <a:t>周以真（</a:t>
            </a:r>
            <a:r>
              <a:rPr lang="en-US" altLang="zh-CN" sz="1600" b="1">
                <a:solidFill>
                  <a:srgbClr val="FF3300"/>
                </a:solidFill>
              </a:rPr>
              <a:t>Jeannette M. Wing</a:t>
            </a:r>
            <a:r>
              <a:rPr lang="zh-CN" altLang="en-US" sz="1600"/>
              <a:t>），美国计算机科学家，卡内基</a:t>
            </a:r>
            <a:r>
              <a:rPr lang="en-US" altLang="zh-CN" sz="1600"/>
              <a:t>.</a:t>
            </a:r>
            <a:r>
              <a:rPr lang="zh-CN" altLang="en-US" sz="1600"/>
              <a:t>梅隆大学教授，美国国家自然基金会计算与信息科学工程部助理部长，</a:t>
            </a:r>
            <a:r>
              <a:rPr lang="en-US" altLang="zh-CN" sz="1600"/>
              <a:t>ACM</a:t>
            </a:r>
            <a:r>
              <a:rPr lang="zh-CN" altLang="en-US" sz="1600"/>
              <a:t>和</a:t>
            </a:r>
            <a:r>
              <a:rPr lang="en-US" altLang="zh-CN" sz="1600"/>
              <a:t>IEEE</a:t>
            </a:r>
            <a:r>
              <a:rPr lang="zh-CN" altLang="en-US" sz="1600"/>
              <a:t>会士。</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QQ</a:t>
            </a:r>
            <a:r>
              <a:rPr lang="zh-CN" altLang="en-US" dirty="0" smtClean="0"/>
              <a:t>群</a:t>
            </a:r>
            <a:endParaRPr lang="zh-CN" altLang="en-US" dirty="0"/>
          </a:p>
        </p:txBody>
      </p:sp>
      <p:sp>
        <p:nvSpPr>
          <p:cNvPr id="3" name="内容占位符 2"/>
          <p:cNvSpPr>
            <a:spLocks noGrp="1"/>
          </p:cNvSpPr>
          <p:nvPr>
            <p:ph idx="1"/>
          </p:nvPr>
        </p:nvSpPr>
        <p:spPr/>
        <p:txBody>
          <a:bodyPr/>
          <a:lstStyle/>
          <a:p>
            <a:r>
              <a:rPr lang="zh-CN" altLang="en-US" dirty="0" smtClean="0"/>
              <a:t>群号</a:t>
            </a:r>
            <a:r>
              <a:rPr lang="en-US" altLang="zh-CN" dirty="0"/>
              <a:t>432736809</a:t>
            </a:r>
            <a:endParaRPr lang="en-US" altLang="zh-CN" dirty="0" smtClean="0"/>
          </a:p>
          <a:p>
            <a:endParaRPr lang="en-US" altLang="zh-CN" dirty="0"/>
          </a:p>
          <a:p>
            <a:r>
              <a:rPr lang="zh-CN" altLang="en-US" dirty="0" smtClean="0"/>
              <a:t>面向对象</a:t>
            </a:r>
            <a:r>
              <a:rPr lang="en-US" altLang="zh-CN" dirty="0"/>
              <a:t>2019</a:t>
            </a:r>
            <a:r>
              <a:rPr lang="zh-CN" altLang="en-US" dirty="0"/>
              <a:t>秋季</a:t>
            </a:r>
          </a:p>
        </p:txBody>
      </p:sp>
    </p:spTree>
    <p:extLst>
      <p:ext uri="{BB962C8B-B14F-4D97-AF65-F5344CB8AC3E}">
        <p14:creationId xmlns:p14="http://schemas.microsoft.com/office/powerpoint/2010/main" val="1112319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38200" y="914400"/>
            <a:ext cx="7696200" cy="685800"/>
          </a:xfrm>
        </p:spPr>
        <p:txBody>
          <a:bodyPr/>
          <a:lstStyle/>
          <a:p>
            <a:pPr eaLnBrk="1" hangingPunct="1"/>
            <a:r>
              <a:rPr lang="zh-CN" altLang="en-US" smtClean="0"/>
              <a:t>里氏代换原则 </a:t>
            </a:r>
          </a:p>
        </p:txBody>
      </p:sp>
      <p:sp>
        <p:nvSpPr>
          <p:cNvPr id="22531" name="Rectangle 3"/>
          <p:cNvSpPr>
            <a:spLocks noGrp="1" noChangeArrowheads="1"/>
          </p:cNvSpPr>
          <p:nvPr>
            <p:ph type="body" idx="1"/>
          </p:nvPr>
        </p:nvSpPr>
        <p:spPr>
          <a:xfrm>
            <a:off x="381000" y="1752600"/>
            <a:ext cx="8382000" cy="4648200"/>
          </a:xfrm>
        </p:spPr>
        <p:txBody>
          <a:bodyPr/>
          <a:lstStyle/>
          <a:p>
            <a:pPr eaLnBrk="1" hangingPunct="1">
              <a:lnSpc>
                <a:spcPct val="110000"/>
              </a:lnSpc>
            </a:pPr>
            <a:r>
              <a:rPr lang="zh-CN" altLang="en-US" smtClean="0"/>
              <a:t>里氏代换原则分析</a:t>
            </a:r>
          </a:p>
          <a:p>
            <a:pPr lvl="1" eaLnBrk="1" hangingPunct="1">
              <a:lnSpc>
                <a:spcPct val="110000"/>
              </a:lnSpc>
            </a:pPr>
            <a:r>
              <a:rPr lang="zh-CN" altLang="zh-CN" smtClean="0"/>
              <a:t>里氏代换原则可以通俗表述为：在</a:t>
            </a:r>
            <a:r>
              <a:rPr lang="zh-CN" altLang="zh-CN" smtClean="0">
                <a:solidFill>
                  <a:srgbClr val="FF3300"/>
                </a:solidFill>
              </a:rPr>
              <a:t>软件中如果能够使用基类对象，那么一定能够使用其子类对象</a:t>
            </a:r>
            <a:r>
              <a:rPr lang="zh-CN" altLang="zh-CN" smtClean="0"/>
              <a:t>。把基类都替换成它的子类，程序将不会产生任何错误和异常，反过来则不成立，如果一个软件实体使用的是一个子类的话，那么它不一定能够使用基类。</a:t>
            </a:r>
            <a:endParaRPr lang="zh-CN" altLang="en-US" smtClean="0"/>
          </a:p>
          <a:p>
            <a:pPr lvl="1" eaLnBrk="1" hangingPunct="1">
              <a:lnSpc>
                <a:spcPct val="110000"/>
              </a:lnSpc>
            </a:pPr>
            <a:r>
              <a:rPr lang="zh-CN" altLang="en-US" smtClean="0"/>
              <a:t>里氏代换原则是实现开闭原则的重要方式之一，由于使用基类对象的地方都可以使用子类对象，因此</a:t>
            </a:r>
            <a:r>
              <a:rPr lang="zh-CN" altLang="en-US" smtClean="0">
                <a:solidFill>
                  <a:srgbClr val="FF3300"/>
                </a:solidFill>
              </a:rPr>
              <a:t>在程序中尽量使用基类类型来对对象进行定义，而在运行时再确定其子类类型，用子类对象来替换父类对象</a:t>
            </a:r>
            <a:r>
              <a:rPr lang="zh-CN" altLang="en-US" smtClean="0"/>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38200" y="914400"/>
            <a:ext cx="7696200" cy="685800"/>
          </a:xfrm>
        </p:spPr>
        <p:txBody>
          <a:bodyPr/>
          <a:lstStyle/>
          <a:p>
            <a:pPr eaLnBrk="1" hangingPunct="1"/>
            <a:r>
              <a:rPr lang="zh-CN" altLang="en-US" smtClean="0"/>
              <a:t>里氏代换原则 </a:t>
            </a:r>
          </a:p>
        </p:txBody>
      </p:sp>
      <p:sp>
        <p:nvSpPr>
          <p:cNvPr id="23555" name="Rectangle 3"/>
          <p:cNvSpPr>
            <a:spLocks noGrp="1" noChangeArrowheads="1"/>
          </p:cNvSpPr>
          <p:nvPr>
            <p:ph type="body" idx="1"/>
          </p:nvPr>
        </p:nvSpPr>
        <p:spPr>
          <a:xfrm>
            <a:off x="381000" y="1752600"/>
            <a:ext cx="8382000" cy="4648200"/>
          </a:xfrm>
        </p:spPr>
        <p:txBody>
          <a:bodyPr/>
          <a:lstStyle/>
          <a:p>
            <a:pPr eaLnBrk="1" hangingPunct="1"/>
            <a:r>
              <a:rPr lang="zh-CN" altLang="en-US" smtClean="0"/>
              <a:t>里氏代换原则分析</a:t>
            </a:r>
          </a:p>
          <a:p>
            <a:pPr lvl="1" eaLnBrk="1" hangingPunct="1"/>
            <a:endParaRPr lang="en-US" altLang="zh-CN" smtClean="0"/>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163" y="3467100"/>
            <a:ext cx="4033837"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3451225"/>
            <a:ext cx="39624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9763" y="912813"/>
            <a:ext cx="16525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7"/>
          <p:cNvSpPr>
            <a:spLocks noChangeArrowheads="1"/>
          </p:cNvSpPr>
          <p:nvPr/>
        </p:nvSpPr>
        <p:spPr bwMode="auto">
          <a:xfrm>
            <a:off x="914400" y="2438400"/>
            <a:ext cx="2971800" cy="939800"/>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200"/>
              <a:t>喜欢动物</a:t>
            </a:r>
            <a:r>
              <a:rPr lang="zh-CN" altLang="en-US" sz="2200">
                <a:sym typeface="Wingdings" pitchFamily="2" charset="2"/>
              </a:rPr>
              <a:t>喜欢猫  </a:t>
            </a:r>
          </a:p>
          <a:p>
            <a:pPr eaLnBrk="1" hangingPunct="1">
              <a:spcBef>
                <a:spcPct val="50000"/>
              </a:spcBef>
            </a:pPr>
            <a:r>
              <a:rPr lang="zh-CN" altLang="en-US" sz="2200">
                <a:sym typeface="Wingdings" pitchFamily="2" charset="2"/>
              </a:rPr>
              <a:t>因为猫是动物  </a:t>
            </a:r>
            <a:r>
              <a:rPr lang="zh-CN" altLang="en-US" sz="2200" b="1">
                <a:solidFill>
                  <a:srgbClr val="FF3300"/>
                </a:solidFill>
                <a:sym typeface="Wingdings" pitchFamily="2" charset="2"/>
              </a:rPr>
              <a:t></a:t>
            </a:r>
            <a:endParaRPr lang="zh-CN" altLang="en-US" sz="2200" b="1">
              <a:solidFill>
                <a:srgbClr val="FF33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914400"/>
            <a:ext cx="7696200" cy="685800"/>
          </a:xfrm>
        </p:spPr>
        <p:txBody>
          <a:bodyPr/>
          <a:lstStyle/>
          <a:p>
            <a:pPr eaLnBrk="1" hangingPunct="1"/>
            <a:r>
              <a:rPr lang="zh-CN" altLang="en-US" smtClean="0"/>
              <a:t>里氏代换原则 </a:t>
            </a:r>
          </a:p>
        </p:txBody>
      </p:sp>
      <p:sp>
        <p:nvSpPr>
          <p:cNvPr id="24579" name="Rectangle 3"/>
          <p:cNvSpPr>
            <a:spLocks noGrp="1" noChangeArrowheads="1"/>
          </p:cNvSpPr>
          <p:nvPr>
            <p:ph type="body" idx="1"/>
          </p:nvPr>
        </p:nvSpPr>
        <p:spPr>
          <a:xfrm>
            <a:off x="381000" y="1752600"/>
            <a:ext cx="8382000" cy="4648200"/>
          </a:xfrm>
        </p:spPr>
        <p:txBody>
          <a:bodyPr/>
          <a:lstStyle/>
          <a:p>
            <a:pPr eaLnBrk="1" hangingPunct="1"/>
            <a:r>
              <a:rPr lang="zh-CN" altLang="en-US" smtClean="0"/>
              <a:t>里氏代换原则实例</a:t>
            </a:r>
          </a:p>
          <a:p>
            <a:pPr lvl="1" eaLnBrk="1" hangingPunct="1"/>
            <a:r>
              <a:rPr lang="zh-CN" altLang="en-US" smtClean="0"/>
              <a:t>实例说明 </a:t>
            </a:r>
          </a:p>
          <a:p>
            <a:pPr lvl="2" eaLnBrk="1" hangingPunct="1">
              <a:buFont typeface="Arial" charset="0"/>
              <a:buChar char="•"/>
            </a:pPr>
            <a:r>
              <a:rPr lang="zh-CN" altLang="en-US" sz="1800" smtClean="0">
                <a:ea typeface="黑体" pitchFamily="49" charset="-122"/>
              </a:rPr>
              <a:t>某系统需要实现对重要数据（如用户密码）的加密处理，在数据操作类</a:t>
            </a:r>
            <a:r>
              <a:rPr lang="en-US" altLang="zh-CN" sz="1800" smtClean="0">
                <a:ea typeface="黑体" pitchFamily="49" charset="-122"/>
              </a:rPr>
              <a:t>(DataOperator)</a:t>
            </a:r>
            <a:r>
              <a:rPr lang="zh-CN" altLang="en-US" sz="1800" smtClean="0">
                <a:ea typeface="黑体" pitchFamily="49" charset="-122"/>
              </a:rPr>
              <a:t>中需要调用加密类中定义的加密算法，系统提供了两个不同的加密类，</a:t>
            </a:r>
            <a:r>
              <a:rPr lang="en-US" altLang="zh-CN" sz="1800" smtClean="0">
                <a:ea typeface="黑体" pitchFamily="49" charset="-122"/>
              </a:rPr>
              <a:t>CipherA</a:t>
            </a:r>
            <a:r>
              <a:rPr lang="zh-CN" altLang="en-US" sz="1800" smtClean="0">
                <a:ea typeface="黑体" pitchFamily="49" charset="-122"/>
              </a:rPr>
              <a:t>和</a:t>
            </a:r>
            <a:r>
              <a:rPr lang="en-US" altLang="zh-CN" sz="1800" smtClean="0">
                <a:ea typeface="黑体" pitchFamily="49" charset="-122"/>
              </a:rPr>
              <a:t>CipherB</a:t>
            </a:r>
            <a:r>
              <a:rPr lang="zh-CN" altLang="en-US" sz="1800" smtClean="0">
                <a:ea typeface="黑体" pitchFamily="49" charset="-122"/>
              </a:rPr>
              <a:t>，它们实现不同的加密方法，在</a:t>
            </a:r>
            <a:r>
              <a:rPr lang="en-US" altLang="zh-CN" sz="1800" smtClean="0">
                <a:ea typeface="黑体" pitchFamily="49" charset="-122"/>
              </a:rPr>
              <a:t>DataOperator</a:t>
            </a:r>
            <a:r>
              <a:rPr lang="zh-CN" altLang="en-US" sz="1800" smtClean="0">
                <a:ea typeface="黑体" pitchFamily="49" charset="-122"/>
              </a:rPr>
              <a:t>中可以选择其中的一个实现加密操作。如图所示：</a:t>
            </a:r>
          </a:p>
        </p:txBody>
      </p:sp>
      <p:pic>
        <p:nvPicPr>
          <p:cNvPr id="5079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38400"/>
            <a:ext cx="7666038"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7909" name="Rectangle 5"/>
          <p:cNvSpPr>
            <a:spLocks noChangeArrowheads="1"/>
          </p:cNvSpPr>
          <p:nvPr/>
        </p:nvSpPr>
        <p:spPr bwMode="auto">
          <a:xfrm>
            <a:off x="960438" y="4468813"/>
            <a:ext cx="3352800" cy="914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7908"/>
                                        </p:tgtEl>
                                        <p:attrNameLst>
                                          <p:attrName>style.visibility</p:attrName>
                                        </p:attrNameLst>
                                      </p:cBhvr>
                                      <p:to>
                                        <p:strVal val="visible"/>
                                      </p:to>
                                    </p:set>
                                    <p:anim calcmode="lin" valueType="num">
                                      <p:cBhvr additive="base">
                                        <p:cTn id="7" dur="500" fill="hold"/>
                                        <p:tgtEl>
                                          <p:spTgt spid="507908"/>
                                        </p:tgtEl>
                                        <p:attrNameLst>
                                          <p:attrName>ppt_x</p:attrName>
                                        </p:attrNameLst>
                                      </p:cBhvr>
                                      <p:tavLst>
                                        <p:tav tm="0">
                                          <p:val>
                                            <p:strVal val="#ppt_x"/>
                                          </p:val>
                                        </p:tav>
                                        <p:tav tm="100000">
                                          <p:val>
                                            <p:strVal val="#ppt_x"/>
                                          </p:val>
                                        </p:tav>
                                      </p:tavLst>
                                    </p:anim>
                                    <p:anim calcmode="lin" valueType="num">
                                      <p:cBhvr additive="base">
                                        <p:cTn id="8" dur="500" fill="hold"/>
                                        <p:tgtEl>
                                          <p:spTgt spid="50790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7909"/>
                                        </p:tgtEl>
                                        <p:attrNameLst>
                                          <p:attrName>style.visibility</p:attrName>
                                        </p:attrNameLst>
                                      </p:cBhvr>
                                      <p:to>
                                        <p:strVal val="visible"/>
                                      </p:to>
                                    </p:set>
                                    <p:anim calcmode="lin" valueType="num">
                                      <p:cBhvr additive="base">
                                        <p:cTn id="13" dur="500" fill="hold"/>
                                        <p:tgtEl>
                                          <p:spTgt spid="507909"/>
                                        </p:tgtEl>
                                        <p:attrNameLst>
                                          <p:attrName>ppt_x</p:attrName>
                                        </p:attrNameLst>
                                      </p:cBhvr>
                                      <p:tavLst>
                                        <p:tav tm="0">
                                          <p:val>
                                            <p:strVal val="#ppt_x"/>
                                          </p:val>
                                        </p:tav>
                                        <p:tav tm="100000">
                                          <p:val>
                                            <p:strVal val="#ppt_x"/>
                                          </p:val>
                                        </p:tav>
                                      </p:tavLst>
                                    </p:anim>
                                    <p:anim calcmode="lin" valueType="num">
                                      <p:cBhvr additive="base">
                                        <p:cTn id="14" dur="500" fill="hold"/>
                                        <p:tgtEl>
                                          <p:spTgt spid="5079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914400"/>
            <a:ext cx="7696200" cy="685800"/>
          </a:xfrm>
        </p:spPr>
        <p:txBody>
          <a:bodyPr/>
          <a:lstStyle/>
          <a:p>
            <a:pPr eaLnBrk="1" hangingPunct="1"/>
            <a:r>
              <a:rPr lang="zh-CN" altLang="en-US" smtClean="0"/>
              <a:t>里氏代换原则 </a:t>
            </a:r>
          </a:p>
        </p:txBody>
      </p:sp>
      <p:sp>
        <p:nvSpPr>
          <p:cNvPr id="25603" name="Rectangle 3"/>
          <p:cNvSpPr>
            <a:spLocks noGrp="1" noChangeArrowheads="1"/>
          </p:cNvSpPr>
          <p:nvPr>
            <p:ph type="body" idx="1"/>
          </p:nvPr>
        </p:nvSpPr>
        <p:spPr>
          <a:xfrm>
            <a:off x="381000" y="1752600"/>
            <a:ext cx="8382000" cy="4648200"/>
          </a:xfrm>
        </p:spPr>
        <p:txBody>
          <a:bodyPr/>
          <a:lstStyle/>
          <a:p>
            <a:pPr eaLnBrk="1" hangingPunct="1"/>
            <a:r>
              <a:rPr lang="zh-CN" altLang="en-US" smtClean="0"/>
              <a:t>里氏代换原则实例</a:t>
            </a:r>
          </a:p>
          <a:p>
            <a:pPr lvl="1" eaLnBrk="1" hangingPunct="1"/>
            <a:r>
              <a:rPr lang="zh-CN" altLang="en-US" smtClean="0"/>
              <a:t>实例说明 </a:t>
            </a:r>
          </a:p>
          <a:p>
            <a:pPr lvl="2" eaLnBrk="1" hangingPunct="1">
              <a:buFont typeface="Arial" charset="0"/>
              <a:buChar char="•"/>
            </a:pPr>
            <a:r>
              <a:rPr lang="zh-CN" altLang="zh-CN" smtClean="0">
                <a:ea typeface="黑体" pitchFamily="49" charset="-122"/>
              </a:rPr>
              <a:t>如果需要更换一个加密算法类或者增加并使用一个新的加密算法类，如将</a:t>
            </a:r>
            <a:r>
              <a:rPr lang="en-US" altLang="zh-CN" smtClean="0">
                <a:ea typeface="黑体" pitchFamily="49" charset="-122"/>
              </a:rPr>
              <a:t>CipherA</a:t>
            </a:r>
            <a:r>
              <a:rPr lang="zh-CN" altLang="en-US" smtClean="0">
                <a:ea typeface="黑体" pitchFamily="49" charset="-122"/>
              </a:rPr>
              <a:t>改为</a:t>
            </a:r>
            <a:r>
              <a:rPr lang="en-US" altLang="zh-CN" smtClean="0">
                <a:ea typeface="黑体" pitchFamily="49" charset="-122"/>
              </a:rPr>
              <a:t>CipherB</a:t>
            </a:r>
            <a:r>
              <a:rPr lang="zh-CN" altLang="en-US" smtClean="0">
                <a:ea typeface="黑体" pitchFamily="49" charset="-122"/>
              </a:rPr>
              <a:t>，则需要修改客户类</a:t>
            </a:r>
            <a:r>
              <a:rPr lang="en-US" altLang="zh-CN" smtClean="0">
                <a:ea typeface="黑体" pitchFamily="49" charset="-122"/>
              </a:rPr>
              <a:t>Client</a:t>
            </a:r>
            <a:r>
              <a:rPr lang="zh-CN" altLang="en-US" smtClean="0">
                <a:ea typeface="黑体" pitchFamily="49" charset="-122"/>
              </a:rPr>
              <a:t>和数据操作类</a:t>
            </a:r>
            <a:r>
              <a:rPr lang="en-US" altLang="zh-CN" smtClean="0">
                <a:ea typeface="黑体" pitchFamily="49" charset="-122"/>
              </a:rPr>
              <a:t>DataOperator</a:t>
            </a:r>
            <a:r>
              <a:rPr lang="zh-CN" altLang="en-US" smtClean="0">
                <a:ea typeface="黑体" pitchFamily="49" charset="-122"/>
              </a:rPr>
              <a:t>的源代码，违背了开闭原则。</a:t>
            </a:r>
            <a:endParaRPr lang="en-US" altLang="zh-CN" smtClean="0">
              <a:ea typeface="黑体" pitchFamily="49" charset="-122"/>
            </a:endParaRPr>
          </a:p>
          <a:p>
            <a:pPr lvl="2" eaLnBrk="1" hangingPunct="1">
              <a:buFont typeface="Arial" charset="0"/>
              <a:buChar char="•"/>
            </a:pPr>
            <a:r>
              <a:rPr lang="zh-CN" altLang="en-US" smtClean="0">
                <a:ea typeface="黑体" pitchFamily="49" charset="-122"/>
              </a:rPr>
              <a:t>现使用里氏代换原则对其进行重构，使得系统可以灵活扩展，符合开闭原则。</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914400"/>
            <a:ext cx="7696200" cy="685800"/>
          </a:xfrm>
        </p:spPr>
        <p:txBody>
          <a:bodyPr/>
          <a:lstStyle/>
          <a:p>
            <a:pPr eaLnBrk="1" hangingPunct="1"/>
            <a:r>
              <a:rPr lang="zh-CN" altLang="en-US" smtClean="0"/>
              <a:t>里氏代换原则 </a:t>
            </a:r>
          </a:p>
        </p:txBody>
      </p:sp>
      <p:sp>
        <p:nvSpPr>
          <p:cNvPr id="26627" name="Rectangle 3"/>
          <p:cNvSpPr>
            <a:spLocks noGrp="1" noChangeArrowheads="1"/>
          </p:cNvSpPr>
          <p:nvPr>
            <p:ph type="body" idx="1"/>
          </p:nvPr>
        </p:nvSpPr>
        <p:spPr>
          <a:xfrm>
            <a:off x="381000" y="1752600"/>
            <a:ext cx="8382000" cy="4648200"/>
          </a:xfrm>
        </p:spPr>
        <p:txBody>
          <a:bodyPr/>
          <a:lstStyle/>
          <a:p>
            <a:pPr eaLnBrk="1" hangingPunct="1"/>
            <a:r>
              <a:rPr lang="zh-CN" altLang="en-US" smtClean="0"/>
              <a:t>里氏代换原则实例</a:t>
            </a:r>
          </a:p>
          <a:p>
            <a:pPr lvl="1" eaLnBrk="1" hangingPunct="1"/>
            <a:r>
              <a:rPr lang="zh-CN" altLang="en-US" smtClean="0"/>
              <a:t>实例解析 </a:t>
            </a: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1600"/>
            <a:ext cx="654685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1828800" y="4495800"/>
            <a:ext cx="3200400" cy="457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26630" name="Rectangle 6"/>
          <p:cNvSpPr>
            <a:spLocks noChangeArrowheads="1"/>
          </p:cNvSpPr>
          <p:nvPr/>
        </p:nvSpPr>
        <p:spPr bwMode="auto">
          <a:xfrm>
            <a:off x="5562600" y="4114800"/>
            <a:ext cx="3048000" cy="2667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  </a:t>
            </a:r>
          </a:p>
        </p:txBody>
      </p:sp>
      <p:sp>
        <p:nvSpPr>
          <p:cNvPr id="27651" name="Rectangle 3"/>
          <p:cNvSpPr>
            <a:spLocks noGrp="1" noChangeArrowheads="1"/>
          </p:cNvSpPr>
          <p:nvPr>
            <p:ph type="body" idx="1"/>
          </p:nvPr>
        </p:nvSpPr>
        <p:spPr>
          <a:xfrm>
            <a:off x="381000" y="1752600"/>
            <a:ext cx="8382000" cy="4648200"/>
          </a:xfrm>
        </p:spPr>
        <p:txBody>
          <a:bodyPr/>
          <a:lstStyle/>
          <a:p>
            <a:pPr eaLnBrk="1" hangingPunct="1">
              <a:lnSpc>
                <a:spcPct val="100000"/>
              </a:lnSpc>
            </a:pPr>
            <a:r>
              <a:rPr lang="zh-CN" altLang="en-US" sz="2800" smtClean="0"/>
              <a:t>依赖倒转原则定义</a:t>
            </a:r>
          </a:p>
          <a:p>
            <a:pPr lvl="1" eaLnBrk="1" hangingPunct="1">
              <a:lnSpc>
                <a:spcPct val="100000"/>
              </a:lnSpc>
            </a:pPr>
            <a:r>
              <a:rPr lang="zh-CN" altLang="en-US" sz="2000" smtClean="0"/>
              <a:t>依赖倒转原则</a:t>
            </a:r>
            <a:r>
              <a:rPr lang="en-US" altLang="zh-CN" sz="2000" smtClean="0"/>
              <a:t>(Dependence Inversion Principle, DIP)</a:t>
            </a:r>
            <a:r>
              <a:rPr lang="zh-CN" altLang="en-US" sz="2000" smtClean="0"/>
              <a:t>的定义如下：</a:t>
            </a:r>
          </a:p>
          <a:p>
            <a:pPr lvl="2" eaLnBrk="1" hangingPunct="1">
              <a:lnSpc>
                <a:spcPct val="100000"/>
              </a:lnSpc>
              <a:buFont typeface="Arial" charset="0"/>
              <a:buChar char="•"/>
            </a:pPr>
            <a:r>
              <a:rPr lang="zh-CN" altLang="en-US" sz="1800" smtClean="0">
                <a:ea typeface="黑体" pitchFamily="49" charset="-122"/>
              </a:rPr>
              <a:t>高层模块</a:t>
            </a:r>
            <a:r>
              <a:rPr lang="zh-CN" altLang="en-US" sz="1800" smtClean="0">
                <a:solidFill>
                  <a:srgbClr val="FF3300"/>
                </a:solidFill>
                <a:ea typeface="黑体" pitchFamily="49" charset="-122"/>
              </a:rPr>
              <a:t>不应该依赖低层模块</a:t>
            </a:r>
            <a:r>
              <a:rPr lang="zh-CN" altLang="en-US" sz="1800" smtClean="0">
                <a:ea typeface="黑体" pitchFamily="49" charset="-122"/>
              </a:rPr>
              <a:t>，它们都应该</a:t>
            </a:r>
            <a:r>
              <a:rPr lang="zh-CN" altLang="en-US" sz="1800" smtClean="0">
                <a:solidFill>
                  <a:srgbClr val="FF3300"/>
                </a:solidFill>
                <a:ea typeface="黑体" pitchFamily="49" charset="-122"/>
              </a:rPr>
              <a:t>依赖抽象</a:t>
            </a:r>
            <a:r>
              <a:rPr lang="zh-CN" altLang="en-US" sz="1800" smtClean="0">
                <a:ea typeface="黑体" pitchFamily="49" charset="-122"/>
              </a:rPr>
              <a:t>。</a:t>
            </a:r>
            <a:r>
              <a:rPr lang="zh-CN" altLang="en-US" sz="1800" smtClean="0">
                <a:solidFill>
                  <a:srgbClr val="FF3300"/>
                </a:solidFill>
                <a:ea typeface="黑体" pitchFamily="49" charset="-122"/>
              </a:rPr>
              <a:t>抽象不应该依赖于细节，细节应该依赖于抽象。</a:t>
            </a:r>
          </a:p>
          <a:p>
            <a:pPr lvl="1" eaLnBrk="1" hangingPunct="1">
              <a:lnSpc>
                <a:spcPct val="100000"/>
              </a:lnSpc>
            </a:pPr>
            <a:r>
              <a:rPr lang="zh-CN" altLang="en-US" sz="2000" smtClean="0"/>
              <a:t>其英文定义为：</a:t>
            </a:r>
          </a:p>
          <a:p>
            <a:pPr lvl="2" eaLnBrk="1" hangingPunct="1">
              <a:lnSpc>
                <a:spcPct val="100000"/>
              </a:lnSpc>
              <a:buFont typeface="Arial" charset="0"/>
              <a:buChar char="•"/>
            </a:pPr>
            <a:r>
              <a:rPr lang="en-US" altLang="zh-CN" sz="1800" smtClean="0">
                <a:ea typeface="黑体" pitchFamily="49" charset="-122"/>
              </a:rPr>
              <a:t>High level modules should not depend upon low level modules, both should depend upon abstractions. </a:t>
            </a:r>
            <a:r>
              <a:rPr lang="en-US" altLang="zh-CN" sz="1800" smtClean="0">
                <a:solidFill>
                  <a:srgbClr val="FF0000"/>
                </a:solidFill>
                <a:ea typeface="黑体" pitchFamily="49" charset="-122"/>
              </a:rPr>
              <a:t>Abstractions should not depend upon details, details should depend upon abstractions</a:t>
            </a:r>
            <a:r>
              <a:rPr lang="en-US" altLang="zh-CN" sz="1800" smtClean="0">
                <a:ea typeface="黑体" pitchFamily="49" charset="-122"/>
              </a:rPr>
              <a:t>.</a:t>
            </a:r>
          </a:p>
          <a:p>
            <a:pPr lvl="1" eaLnBrk="1" hangingPunct="1">
              <a:lnSpc>
                <a:spcPct val="100000"/>
              </a:lnSpc>
            </a:pPr>
            <a:r>
              <a:rPr lang="zh-CN" altLang="en-US" sz="2000" smtClean="0"/>
              <a:t>另一种表述为：</a:t>
            </a:r>
          </a:p>
          <a:p>
            <a:pPr lvl="2" eaLnBrk="1" hangingPunct="1">
              <a:lnSpc>
                <a:spcPct val="100000"/>
              </a:lnSpc>
              <a:buFont typeface="Arial" charset="0"/>
              <a:buChar char="•"/>
            </a:pPr>
            <a:r>
              <a:rPr lang="zh-CN" altLang="en-US" sz="1800" smtClean="0">
                <a:ea typeface="黑体" pitchFamily="49" charset="-122"/>
              </a:rPr>
              <a:t>要</a:t>
            </a:r>
            <a:r>
              <a:rPr lang="zh-CN" altLang="en-US" sz="1800" smtClean="0">
                <a:solidFill>
                  <a:srgbClr val="FF3300"/>
                </a:solidFill>
                <a:ea typeface="黑体" pitchFamily="49" charset="-122"/>
              </a:rPr>
              <a:t>针对接口编程</a:t>
            </a:r>
            <a:r>
              <a:rPr lang="zh-CN" altLang="en-US" sz="1800" smtClean="0">
                <a:ea typeface="黑体" pitchFamily="49" charset="-122"/>
              </a:rPr>
              <a:t>，</a:t>
            </a:r>
            <a:r>
              <a:rPr lang="zh-CN" altLang="en-US" sz="1800" smtClean="0">
                <a:solidFill>
                  <a:srgbClr val="FF3300"/>
                </a:solidFill>
                <a:ea typeface="黑体" pitchFamily="49" charset="-122"/>
              </a:rPr>
              <a:t>不要针对实现编程</a:t>
            </a:r>
            <a:r>
              <a:rPr lang="zh-CN" altLang="en-US" sz="1800" smtClean="0">
                <a:ea typeface="黑体" pitchFamily="49" charset="-122"/>
              </a:rPr>
              <a:t>。</a:t>
            </a:r>
          </a:p>
          <a:p>
            <a:pPr lvl="1" eaLnBrk="1" hangingPunct="1">
              <a:lnSpc>
                <a:spcPct val="100000"/>
              </a:lnSpc>
            </a:pPr>
            <a:r>
              <a:rPr lang="zh-CN" altLang="en-US" sz="2000" smtClean="0"/>
              <a:t>其英文定义为：</a:t>
            </a:r>
          </a:p>
          <a:p>
            <a:pPr lvl="2" eaLnBrk="1" hangingPunct="1">
              <a:lnSpc>
                <a:spcPct val="100000"/>
              </a:lnSpc>
              <a:buFont typeface="Arial" charset="0"/>
              <a:buChar char="•"/>
            </a:pPr>
            <a:r>
              <a:rPr lang="en-US" altLang="zh-CN" sz="1800" smtClean="0">
                <a:ea typeface="黑体" pitchFamily="49" charset="-122"/>
              </a:rPr>
              <a:t>Program to an interface, not an implementation.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  </a:t>
            </a:r>
          </a:p>
        </p:txBody>
      </p:sp>
      <p:sp>
        <p:nvSpPr>
          <p:cNvPr id="28675" name="Rectangle 3"/>
          <p:cNvSpPr>
            <a:spLocks noGrp="1" noChangeArrowheads="1"/>
          </p:cNvSpPr>
          <p:nvPr>
            <p:ph type="body" idx="1"/>
          </p:nvPr>
        </p:nvSpPr>
        <p:spPr>
          <a:xfrm>
            <a:off x="381000" y="1752600"/>
            <a:ext cx="8382000" cy="4648200"/>
          </a:xfrm>
        </p:spPr>
        <p:txBody>
          <a:bodyPr/>
          <a:lstStyle/>
          <a:p>
            <a:pPr eaLnBrk="1" hangingPunct="1"/>
            <a:r>
              <a:rPr lang="zh-CN" altLang="en-US" smtClean="0"/>
              <a:t>依赖倒转原则分析</a:t>
            </a:r>
          </a:p>
          <a:p>
            <a:pPr lvl="1" eaLnBrk="1" hangingPunct="1"/>
            <a:r>
              <a:rPr lang="zh-CN" altLang="en-US" sz="2000" smtClean="0"/>
              <a:t>依赖倒转原则是</a:t>
            </a:r>
            <a:r>
              <a:rPr lang="en-US" altLang="zh-CN" sz="2000" smtClean="0">
                <a:solidFill>
                  <a:srgbClr val="FF3300"/>
                </a:solidFill>
              </a:rPr>
              <a:t>Robert C. Martin</a:t>
            </a:r>
            <a:r>
              <a:rPr lang="zh-CN" altLang="en-US" sz="2000" smtClean="0"/>
              <a:t>在</a:t>
            </a:r>
            <a:r>
              <a:rPr lang="en-US" altLang="zh-CN" sz="2000" smtClean="0"/>
              <a:t>1996</a:t>
            </a:r>
            <a:r>
              <a:rPr lang="zh-CN" altLang="en-US" sz="2000" smtClean="0"/>
              <a:t>年为</a:t>
            </a:r>
            <a:r>
              <a:rPr lang="en-US" altLang="zh-CN" sz="2000" smtClean="0"/>
              <a:t>《C++ Reporter》</a:t>
            </a:r>
            <a:r>
              <a:rPr lang="zh-CN" altLang="en-US" sz="2000" smtClean="0"/>
              <a:t>所写的专栏</a:t>
            </a:r>
            <a:r>
              <a:rPr lang="en-US" altLang="zh-CN" sz="2000" smtClean="0"/>
              <a:t>Engineering Notebook</a:t>
            </a:r>
            <a:r>
              <a:rPr lang="zh-CN" altLang="en-US" sz="2000" smtClean="0"/>
              <a:t>的第三篇，后来加入到他在</a:t>
            </a:r>
            <a:r>
              <a:rPr lang="en-US" altLang="zh-CN" sz="2000" smtClean="0"/>
              <a:t>2002</a:t>
            </a:r>
            <a:r>
              <a:rPr lang="zh-CN" altLang="en-US" sz="2000" smtClean="0"/>
              <a:t>年出版的经典著作</a:t>
            </a:r>
            <a:r>
              <a:rPr lang="en-US" altLang="zh-CN" sz="2000" smtClean="0"/>
              <a:t>《</a:t>
            </a:r>
            <a:r>
              <a:rPr lang="en-US" altLang="zh-CN" sz="2000" smtClean="0">
                <a:solidFill>
                  <a:srgbClr val="FF3300"/>
                </a:solidFill>
              </a:rPr>
              <a:t>Agile Software Development, Principles, Patterns, and Practices</a:t>
            </a:r>
            <a:r>
              <a:rPr lang="en-US" altLang="zh-CN" sz="2000" smtClean="0"/>
              <a:t>》</a:t>
            </a:r>
            <a:r>
              <a:rPr lang="zh-CN" altLang="en-US" sz="2000" smtClean="0"/>
              <a:t>中。</a:t>
            </a:r>
          </a:p>
        </p:txBody>
      </p:sp>
      <p:pic>
        <p:nvPicPr>
          <p:cNvPr id="28676" name="Picture 6"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962400"/>
            <a:ext cx="25050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descr="548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025" y="4419600"/>
            <a:ext cx="18319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8" descr="clean-code-a-handbook-of-agile-software-craftsmanship-robert-c-martin-se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886200"/>
            <a:ext cx="187325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09" name="Picture 9" descr="91080-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066800"/>
            <a:ext cx="3629025"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10" name="Picture 10" descr="jolt_new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457200"/>
            <a:ext cx="19050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009"/>
                                        </p:tgtEl>
                                        <p:attrNameLst>
                                          <p:attrName>style.visibility</p:attrName>
                                        </p:attrNameLst>
                                      </p:cBhvr>
                                      <p:to>
                                        <p:strVal val="visible"/>
                                      </p:to>
                                    </p:set>
                                    <p:anim calcmode="lin" valueType="num">
                                      <p:cBhvr additive="base">
                                        <p:cTn id="7" dur="500" fill="hold"/>
                                        <p:tgtEl>
                                          <p:spTgt spid="512009"/>
                                        </p:tgtEl>
                                        <p:attrNameLst>
                                          <p:attrName>ppt_x</p:attrName>
                                        </p:attrNameLst>
                                      </p:cBhvr>
                                      <p:tavLst>
                                        <p:tav tm="0">
                                          <p:val>
                                            <p:strVal val="#ppt_x"/>
                                          </p:val>
                                        </p:tav>
                                        <p:tav tm="100000">
                                          <p:val>
                                            <p:strVal val="#ppt_x"/>
                                          </p:val>
                                        </p:tav>
                                      </p:tavLst>
                                    </p:anim>
                                    <p:anim calcmode="lin" valueType="num">
                                      <p:cBhvr additive="base">
                                        <p:cTn id="8" dur="500" fill="hold"/>
                                        <p:tgtEl>
                                          <p:spTgt spid="51200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010"/>
                                        </p:tgtEl>
                                        <p:attrNameLst>
                                          <p:attrName>style.visibility</p:attrName>
                                        </p:attrNameLst>
                                      </p:cBhvr>
                                      <p:to>
                                        <p:strVal val="visible"/>
                                      </p:to>
                                    </p:set>
                                    <p:anim calcmode="lin" valueType="num">
                                      <p:cBhvr additive="base">
                                        <p:cTn id="13" dur="500" fill="hold"/>
                                        <p:tgtEl>
                                          <p:spTgt spid="512010"/>
                                        </p:tgtEl>
                                        <p:attrNameLst>
                                          <p:attrName>ppt_x</p:attrName>
                                        </p:attrNameLst>
                                      </p:cBhvr>
                                      <p:tavLst>
                                        <p:tav tm="0">
                                          <p:val>
                                            <p:strVal val="#ppt_x"/>
                                          </p:val>
                                        </p:tav>
                                        <p:tav tm="100000">
                                          <p:val>
                                            <p:strVal val="#ppt_x"/>
                                          </p:val>
                                        </p:tav>
                                      </p:tavLst>
                                    </p:anim>
                                    <p:anim calcmode="lin" valueType="num">
                                      <p:cBhvr additive="base">
                                        <p:cTn id="14" dur="500" fill="hold"/>
                                        <p:tgtEl>
                                          <p:spTgt spid="5120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  </a:t>
            </a:r>
          </a:p>
        </p:txBody>
      </p:sp>
      <p:sp>
        <p:nvSpPr>
          <p:cNvPr id="29699" name="Rectangle 3"/>
          <p:cNvSpPr>
            <a:spLocks noGrp="1" noChangeArrowheads="1"/>
          </p:cNvSpPr>
          <p:nvPr>
            <p:ph type="body" idx="1"/>
          </p:nvPr>
        </p:nvSpPr>
        <p:spPr>
          <a:xfrm>
            <a:off x="381000" y="1752600"/>
            <a:ext cx="8382000" cy="4648200"/>
          </a:xfrm>
        </p:spPr>
        <p:txBody>
          <a:bodyPr/>
          <a:lstStyle/>
          <a:p>
            <a:pPr eaLnBrk="1" hangingPunct="1"/>
            <a:r>
              <a:rPr lang="zh-CN" altLang="en-US" smtClean="0"/>
              <a:t>依赖倒转原则分析</a:t>
            </a:r>
          </a:p>
          <a:p>
            <a:pPr lvl="1" eaLnBrk="1" hangingPunct="1"/>
            <a:r>
              <a:rPr lang="zh-CN" altLang="en-US" smtClean="0"/>
              <a:t>简单来说，依赖倒转原则就是指：</a:t>
            </a:r>
            <a:r>
              <a:rPr lang="zh-CN" altLang="en-US" smtClean="0">
                <a:solidFill>
                  <a:srgbClr val="FF3300"/>
                </a:solidFill>
              </a:rPr>
              <a:t>代码要依赖于抽象的类，而不要依赖于具体的类</a:t>
            </a:r>
            <a:r>
              <a:rPr lang="zh-CN" altLang="en-US" smtClean="0"/>
              <a:t>；</a:t>
            </a:r>
            <a:r>
              <a:rPr lang="zh-CN" altLang="en-US" smtClean="0">
                <a:solidFill>
                  <a:srgbClr val="FF3300"/>
                </a:solidFill>
              </a:rPr>
              <a:t>要针对接口或抽象类编程，而不是针对具体类编程</a:t>
            </a:r>
            <a:r>
              <a:rPr lang="zh-CN" altLang="en-US" smtClean="0"/>
              <a:t>。</a:t>
            </a:r>
          </a:p>
          <a:p>
            <a:pPr lvl="1" eaLnBrk="1" hangingPunct="1"/>
            <a:r>
              <a:rPr lang="zh-CN" altLang="en-US" smtClean="0"/>
              <a:t>实现开闭原则的关键是抽象化，并且从抽象化导出具体化实现，如果说</a:t>
            </a:r>
            <a:r>
              <a:rPr lang="zh-CN" altLang="en-US" smtClean="0">
                <a:solidFill>
                  <a:srgbClr val="FF3300"/>
                </a:solidFill>
              </a:rPr>
              <a:t>开闭原则是面向对象设计的目标的话</a:t>
            </a:r>
            <a:r>
              <a:rPr lang="zh-CN" altLang="en-US" smtClean="0"/>
              <a:t>，那么</a:t>
            </a:r>
            <a:r>
              <a:rPr lang="zh-CN" altLang="en-US" smtClean="0">
                <a:solidFill>
                  <a:srgbClr val="FF3300"/>
                </a:solidFill>
              </a:rPr>
              <a:t>依赖倒转原则就是面向对象设计的主要手段</a:t>
            </a:r>
            <a:r>
              <a:rPr lang="zh-CN" altLang="en-US" smtClean="0"/>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  </a:t>
            </a:r>
          </a:p>
        </p:txBody>
      </p:sp>
      <p:sp>
        <p:nvSpPr>
          <p:cNvPr id="30723" name="Rectangle 3"/>
          <p:cNvSpPr>
            <a:spLocks noGrp="1" noChangeArrowheads="1"/>
          </p:cNvSpPr>
          <p:nvPr>
            <p:ph type="body" idx="1"/>
          </p:nvPr>
        </p:nvSpPr>
        <p:spPr>
          <a:xfrm>
            <a:off x="381000" y="1752600"/>
            <a:ext cx="5486400" cy="4648200"/>
          </a:xfrm>
        </p:spPr>
        <p:txBody>
          <a:bodyPr/>
          <a:lstStyle/>
          <a:p>
            <a:pPr eaLnBrk="1" hangingPunct="1"/>
            <a:r>
              <a:rPr lang="zh-CN" altLang="en-US" smtClean="0"/>
              <a:t>依赖倒转原则分析</a:t>
            </a:r>
          </a:p>
          <a:p>
            <a:pPr lvl="1" eaLnBrk="1" hangingPunct="1"/>
            <a:r>
              <a:rPr lang="zh-CN" altLang="en-US" smtClean="0"/>
              <a:t>依赖倒转原则的常用实现方式之一是</a:t>
            </a:r>
            <a:r>
              <a:rPr lang="zh-CN" altLang="en-US" smtClean="0">
                <a:solidFill>
                  <a:srgbClr val="FF3300"/>
                </a:solidFill>
              </a:rPr>
              <a:t>在代码中使用抽象类，而将具体类放在配置文件中</a:t>
            </a:r>
            <a:r>
              <a:rPr lang="zh-CN" altLang="en-US" smtClean="0"/>
              <a:t>。 </a:t>
            </a:r>
          </a:p>
          <a:p>
            <a:pPr lvl="2" eaLnBrk="1" hangingPunct="1">
              <a:buFont typeface="Arial" charset="0"/>
              <a:buChar char="•"/>
            </a:pPr>
            <a:r>
              <a:rPr lang="zh-CN" altLang="en-US" smtClean="0">
                <a:ea typeface="黑体" pitchFamily="49" charset="-122"/>
              </a:rPr>
              <a:t>“</a:t>
            </a:r>
            <a:r>
              <a:rPr lang="zh-CN" altLang="en-US" smtClean="0">
                <a:solidFill>
                  <a:srgbClr val="FF3300"/>
                </a:solidFill>
                <a:ea typeface="黑体" pitchFamily="49" charset="-122"/>
              </a:rPr>
              <a:t>将抽象放进代码，将细节放进元数据</a:t>
            </a:r>
            <a:r>
              <a:rPr lang="zh-CN" altLang="en-US" smtClean="0">
                <a:ea typeface="黑体" pitchFamily="49" charset="-122"/>
              </a:rPr>
              <a:t>” </a:t>
            </a:r>
          </a:p>
          <a:p>
            <a:pPr lvl="2" eaLnBrk="1" hangingPunct="1">
              <a:buFont typeface="Arial" charset="0"/>
              <a:buChar char="•"/>
            </a:pPr>
            <a:r>
              <a:rPr lang="en-US" altLang="zh-CN" smtClean="0">
                <a:solidFill>
                  <a:srgbClr val="FF3300"/>
                </a:solidFill>
                <a:ea typeface="黑体" pitchFamily="49" charset="-122"/>
              </a:rPr>
              <a:t>Put Abstractions in Code, Details in Metadata</a:t>
            </a:r>
          </a:p>
          <a:p>
            <a:pPr lvl="2" eaLnBrk="1" hangingPunct="1">
              <a:buFont typeface="Wingdings" pitchFamily="2" charset="2"/>
              <a:buNone/>
            </a:pPr>
            <a:r>
              <a:rPr lang="zh-CN" altLang="en-US" sz="1600" smtClean="0">
                <a:ea typeface="黑体" pitchFamily="49" charset="-122"/>
              </a:rPr>
              <a:t>（</a:t>
            </a:r>
            <a:r>
              <a:rPr lang="en-US" altLang="zh-CN" sz="1600" smtClean="0">
                <a:ea typeface="黑体" pitchFamily="49" charset="-122"/>
              </a:rPr>
              <a:t>《</a:t>
            </a:r>
            <a:r>
              <a:rPr lang="zh-CN" altLang="en-US" sz="1600" smtClean="0">
                <a:ea typeface="黑体" pitchFamily="49" charset="-122"/>
              </a:rPr>
              <a:t>程序员修炼之道：从小工到专家</a:t>
            </a:r>
            <a:r>
              <a:rPr lang="en-US" altLang="zh-CN" sz="1600" smtClean="0">
                <a:ea typeface="黑体" pitchFamily="49" charset="-122"/>
              </a:rPr>
              <a:t>》(The Pragmatic programmer: from journeyman to master) </a:t>
            </a:r>
            <a:r>
              <a:rPr lang="zh-CN" altLang="en-US" sz="1600" smtClean="0">
                <a:ea typeface="黑体" pitchFamily="49" charset="-122"/>
              </a:rPr>
              <a:t>）</a:t>
            </a:r>
          </a:p>
        </p:txBody>
      </p:sp>
      <p:pic>
        <p:nvPicPr>
          <p:cNvPr id="30724" name="Picture 4" descr="8804233-1_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950" y="2286000"/>
            <a:ext cx="294005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  </a:t>
            </a:r>
          </a:p>
        </p:txBody>
      </p:sp>
      <p:sp>
        <p:nvSpPr>
          <p:cNvPr id="31747" name="Rectangle 3"/>
          <p:cNvSpPr>
            <a:spLocks noGrp="1" noChangeArrowheads="1"/>
          </p:cNvSpPr>
          <p:nvPr>
            <p:ph type="body" idx="1"/>
          </p:nvPr>
        </p:nvSpPr>
        <p:spPr>
          <a:xfrm>
            <a:off x="381000" y="1752600"/>
            <a:ext cx="8229600" cy="4648200"/>
          </a:xfrm>
        </p:spPr>
        <p:txBody>
          <a:bodyPr/>
          <a:lstStyle/>
          <a:p>
            <a:pPr eaLnBrk="1" hangingPunct="1"/>
            <a:r>
              <a:rPr lang="zh-CN" altLang="en-US" smtClean="0"/>
              <a:t>依赖倒转原则分析</a:t>
            </a:r>
          </a:p>
          <a:p>
            <a:pPr lvl="1" eaLnBrk="1" hangingPunct="1"/>
            <a:r>
              <a:rPr lang="zh-CN" altLang="en-US" smtClean="0"/>
              <a:t>类之间的耦合 </a:t>
            </a:r>
          </a:p>
          <a:p>
            <a:pPr lvl="2" eaLnBrk="1" hangingPunct="1">
              <a:buFont typeface="Arial" charset="0"/>
              <a:buChar char="•"/>
            </a:pPr>
            <a:r>
              <a:rPr lang="zh-CN" altLang="en-US" sz="2400" smtClean="0">
                <a:solidFill>
                  <a:srgbClr val="FF3300"/>
                </a:solidFill>
                <a:ea typeface="黑体" pitchFamily="49" charset="-122"/>
              </a:rPr>
              <a:t>零耦合</a:t>
            </a:r>
            <a:r>
              <a:rPr lang="zh-CN" altLang="en-US" sz="2400" smtClean="0">
                <a:ea typeface="黑体" pitchFamily="49" charset="-122"/>
              </a:rPr>
              <a:t>关系 </a:t>
            </a:r>
          </a:p>
          <a:p>
            <a:pPr lvl="2" eaLnBrk="1" hangingPunct="1">
              <a:buFont typeface="Arial" charset="0"/>
              <a:buChar char="•"/>
            </a:pPr>
            <a:r>
              <a:rPr lang="zh-CN" altLang="en-US" sz="2400" smtClean="0">
                <a:solidFill>
                  <a:srgbClr val="FF3300"/>
                </a:solidFill>
                <a:ea typeface="黑体" pitchFamily="49" charset="-122"/>
              </a:rPr>
              <a:t>具体耦合</a:t>
            </a:r>
            <a:r>
              <a:rPr lang="zh-CN" altLang="en-US" sz="2400" smtClean="0">
                <a:ea typeface="黑体" pitchFamily="49" charset="-122"/>
              </a:rPr>
              <a:t>关系 </a:t>
            </a:r>
          </a:p>
          <a:p>
            <a:pPr lvl="2" eaLnBrk="1" hangingPunct="1">
              <a:buFont typeface="Arial" charset="0"/>
              <a:buChar char="•"/>
            </a:pPr>
            <a:r>
              <a:rPr lang="zh-CN" altLang="en-US" sz="2400" smtClean="0">
                <a:solidFill>
                  <a:srgbClr val="FF3300"/>
                </a:solidFill>
                <a:ea typeface="黑体" pitchFamily="49" charset="-122"/>
              </a:rPr>
              <a:t>抽象耦合</a:t>
            </a:r>
            <a:r>
              <a:rPr lang="zh-CN" altLang="en-US" sz="2400" smtClean="0">
                <a:ea typeface="黑体" pitchFamily="49" charset="-122"/>
              </a:rPr>
              <a:t>关系 </a:t>
            </a:r>
          </a:p>
          <a:p>
            <a:pPr lvl="1" eaLnBrk="1" hangingPunct="1"/>
            <a:r>
              <a:rPr lang="zh-CN" altLang="en-US" smtClean="0"/>
              <a:t>依赖倒转原则要求客户端依赖于抽象耦合，</a:t>
            </a:r>
            <a:r>
              <a:rPr lang="zh-CN" altLang="en-US" smtClean="0">
                <a:solidFill>
                  <a:srgbClr val="FF3300"/>
                </a:solidFill>
              </a:rPr>
              <a:t>以抽象方式耦合是依赖倒转原则的关键</a:t>
            </a:r>
            <a:r>
              <a:rPr lang="zh-CN" altLang="en-US" smtClean="0"/>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914400"/>
            <a:ext cx="4572000" cy="685800"/>
          </a:xfrm>
        </p:spPr>
        <p:txBody>
          <a:bodyPr/>
          <a:lstStyle/>
          <a:p>
            <a:pPr marL="342900" indent="-342900">
              <a:lnSpc>
                <a:spcPct val="120000"/>
              </a:lnSpc>
              <a:spcBef>
                <a:spcPct val="20000"/>
              </a:spcBef>
            </a:pPr>
            <a:r>
              <a:rPr lang="zh-CN" altLang="en-US" smtClean="0">
                <a:solidFill>
                  <a:srgbClr val="080808"/>
                </a:solidFill>
              </a:rPr>
              <a:t>面向对象设计原则</a:t>
            </a:r>
          </a:p>
        </p:txBody>
      </p:sp>
      <p:sp>
        <p:nvSpPr>
          <p:cNvPr id="5123" name="Rectangle 3"/>
          <p:cNvSpPr>
            <a:spLocks noGrp="1" noChangeArrowheads="1"/>
          </p:cNvSpPr>
          <p:nvPr>
            <p:ph type="body" idx="1"/>
          </p:nvPr>
        </p:nvSpPr>
        <p:spPr>
          <a:noFill/>
        </p:spPr>
        <p:txBody>
          <a:bodyPr/>
          <a:lstStyle/>
          <a:p>
            <a:pPr eaLnBrk="1" hangingPunct="1"/>
            <a:endParaRPr lang="en-US" altLang="zh-CN" sz="4400" smtClean="0"/>
          </a:p>
          <a:p>
            <a:pPr eaLnBrk="1" hangingPunct="1">
              <a:buFont typeface="Wingdings" pitchFamily="2" charset="2"/>
              <a:buChar char="l"/>
            </a:pPr>
            <a:endParaRPr lang="en-US" altLang="zh-CN" smtClean="0">
              <a:solidFill>
                <a:schemeClr val="tx1"/>
              </a:solidFill>
              <a:ea typeface="宋体" pitchFamily="2" charset="-122"/>
            </a:endParaRPr>
          </a:p>
        </p:txBody>
      </p:sp>
      <p:sp>
        <p:nvSpPr>
          <p:cNvPr id="5124" name="Rectangle 4"/>
          <p:cNvSpPr>
            <a:spLocks noChangeArrowheads="1"/>
          </p:cNvSpPr>
          <p:nvPr/>
        </p:nvSpPr>
        <p:spPr bwMode="auto">
          <a:xfrm>
            <a:off x="533400" y="19050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20000"/>
              </a:spcBef>
              <a:buClr>
                <a:srgbClr val="FF3300"/>
              </a:buClr>
              <a:buFont typeface="Wingdings" pitchFamily="2" charset="2"/>
              <a:buChar char="w"/>
            </a:pPr>
            <a:endParaRPr kumimoji="1" lang="en-US" altLang="en-US" sz="3200">
              <a:solidFill>
                <a:srgbClr val="080808"/>
              </a:solidFill>
              <a:latin typeface="Tahoma" pitchFamily="34" charset="0"/>
              <a:ea typeface="隶书" pitchFamily="49" charset="-122"/>
            </a:endParaRPr>
          </a:p>
        </p:txBody>
      </p:sp>
      <p:sp>
        <p:nvSpPr>
          <p:cNvPr id="5125" name="Rectangle 5"/>
          <p:cNvSpPr>
            <a:spLocks noChangeArrowheads="1"/>
          </p:cNvSpPr>
          <p:nvPr/>
        </p:nvSpPr>
        <p:spPr bwMode="auto">
          <a:xfrm>
            <a:off x="457200" y="18288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20000"/>
              </a:spcBef>
              <a:buClr>
                <a:srgbClr val="FF3300"/>
              </a:buClr>
              <a:buFont typeface="Wingdings" pitchFamily="2" charset="2"/>
              <a:buChar char="w"/>
            </a:pPr>
            <a:endParaRPr kumimoji="1" lang="en-US" altLang="en-US" sz="2400">
              <a:solidFill>
                <a:srgbClr val="080808"/>
              </a:solidFill>
              <a:latin typeface="Tahoma" pitchFamily="34" charset="0"/>
              <a:ea typeface="隶书" pitchFamily="49" charset="-122"/>
            </a:endParaRPr>
          </a:p>
        </p:txBody>
      </p:sp>
      <p:sp>
        <p:nvSpPr>
          <p:cNvPr id="5126" name="Rectangle 6"/>
          <p:cNvSpPr>
            <a:spLocks noChangeArrowheads="1"/>
          </p:cNvSpPr>
          <p:nvPr/>
        </p:nvSpPr>
        <p:spPr bwMode="auto">
          <a:xfrm>
            <a:off x="457200" y="1752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20000"/>
              </a:spcBef>
              <a:buClr>
                <a:srgbClr val="FF3300"/>
              </a:buClr>
              <a:buFont typeface="Wingdings" pitchFamily="2" charset="2"/>
              <a:buChar char="w"/>
            </a:pPr>
            <a:r>
              <a:rPr lang="zh-CN" altLang="en-US" sz="2400">
                <a:solidFill>
                  <a:srgbClr val="080808"/>
                </a:solidFill>
                <a:latin typeface="Tahoma" pitchFamily="34" charset="0"/>
                <a:ea typeface="隶书" pitchFamily="49" charset="-122"/>
              </a:rPr>
              <a:t>单一职责原则</a:t>
            </a:r>
          </a:p>
          <a:p>
            <a:pPr eaLnBrk="1" hangingPunct="1">
              <a:lnSpc>
                <a:spcPct val="120000"/>
              </a:lnSpc>
              <a:spcBef>
                <a:spcPct val="20000"/>
              </a:spcBef>
              <a:buClr>
                <a:srgbClr val="FF3300"/>
              </a:buClr>
              <a:buFont typeface="Wingdings" pitchFamily="2" charset="2"/>
              <a:buChar char="w"/>
            </a:pPr>
            <a:r>
              <a:rPr lang="zh-CN" altLang="en-US" sz="2400">
                <a:solidFill>
                  <a:srgbClr val="080808"/>
                </a:solidFill>
                <a:latin typeface="Tahoma" pitchFamily="34" charset="0"/>
                <a:ea typeface="隶书" pitchFamily="49" charset="-122"/>
              </a:rPr>
              <a:t>开闭原则</a:t>
            </a:r>
          </a:p>
          <a:p>
            <a:pPr eaLnBrk="1" hangingPunct="1">
              <a:lnSpc>
                <a:spcPct val="120000"/>
              </a:lnSpc>
              <a:spcBef>
                <a:spcPct val="20000"/>
              </a:spcBef>
              <a:buClr>
                <a:srgbClr val="FF3300"/>
              </a:buClr>
              <a:buFont typeface="Wingdings" pitchFamily="2" charset="2"/>
              <a:buChar char="w"/>
            </a:pPr>
            <a:r>
              <a:rPr lang="zh-CN" altLang="en-US" sz="2400">
                <a:solidFill>
                  <a:srgbClr val="080808"/>
                </a:solidFill>
                <a:latin typeface="Tahoma" pitchFamily="34" charset="0"/>
                <a:ea typeface="隶书" pitchFamily="49" charset="-122"/>
              </a:rPr>
              <a:t>里氏代换原则</a:t>
            </a:r>
          </a:p>
          <a:p>
            <a:pPr eaLnBrk="1" hangingPunct="1">
              <a:lnSpc>
                <a:spcPct val="120000"/>
              </a:lnSpc>
              <a:spcBef>
                <a:spcPct val="20000"/>
              </a:spcBef>
              <a:buClr>
                <a:srgbClr val="FF3300"/>
              </a:buClr>
              <a:buFont typeface="Wingdings" pitchFamily="2" charset="2"/>
              <a:buChar char="w"/>
            </a:pPr>
            <a:r>
              <a:rPr lang="zh-CN" altLang="en-US" sz="2400">
                <a:solidFill>
                  <a:srgbClr val="080808"/>
                </a:solidFill>
                <a:latin typeface="Tahoma" pitchFamily="34" charset="0"/>
                <a:ea typeface="隶书" pitchFamily="49" charset="-122"/>
              </a:rPr>
              <a:t>依赖倒转原则</a:t>
            </a:r>
          </a:p>
          <a:p>
            <a:pPr eaLnBrk="1" hangingPunct="1">
              <a:lnSpc>
                <a:spcPct val="120000"/>
              </a:lnSpc>
              <a:spcBef>
                <a:spcPct val="20000"/>
              </a:spcBef>
              <a:buClr>
                <a:srgbClr val="FF3300"/>
              </a:buClr>
              <a:buFont typeface="Wingdings" pitchFamily="2" charset="2"/>
              <a:buChar char="w"/>
            </a:pPr>
            <a:r>
              <a:rPr lang="zh-CN" altLang="en-US" sz="2400">
                <a:solidFill>
                  <a:srgbClr val="080808"/>
                </a:solidFill>
                <a:latin typeface="Tahoma" pitchFamily="34" charset="0"/>
                <a:ea typeface="隶书" pitchFamily="49" charset="-122"/>
              </a:rPr>
              <a:t>接口隔离原则</a:t>
            </a:r>
          </a:p>
          <a:p>
            <a:pPr eaLnBrk="1" hangingPunct="1">
              <a:lnSpc>
                <a:spcPct val="120000"/>
              </a:lnSpc>
              <a:spcBef>
                <a:spcPct val="20000"/>
              </a:spcBef>
              <a:buClr>
                <a:srgbClr val="FF3300"/>
              </a:buClr>
              <a:buFont typeface="Wingdings" pitchFamily="2" charset="2"/>
              <a:buChar char="w"/>
            </a:pPr>
            <a:r>
              <a:rPr lang="zh-CN" altLang="en-US" sz="2400">
                <a:solidFill>
                  <a:srgbClr val="080808"/>
                </a:solidFill>
                <a:latin typeface="Tahoma" pitchFamily="34" charset="0"/>
                <a:ea typeface="隶书" pitchFamily="49" charset="-122"/>
              </a:rPr>
              <a:t>合成复用原则</a:t>
            </a:r>
          </a:p>
          <a:p>
            <a:pPr eaLnBrk="1" hangingPunct="1">
              <a:lnSpc>
                <a:spcPct val="120000"/>
              </a:lnSpc>
              <a:spcBef>
                <a:spcPct val="20000"/>
              </a:spcBef>
              <a:buClr>
                <a:srgbClr val="FF3300"/>
              </a:buClr>
              <a:buFont typeface="Wingdings" pitchFamily="2" charset="2"/>
              <a:buChar char="w"/>
            </a:pPr>
            <a:r>
              <a:rPr lang="zh-CN" altLang="en-US" sz="2400">
                <a:solidFill>
                  <a:srgbClr val="080808"/>
                </a:solidFill>
                <a:latin typeface="Tahoma" pitchFamily="34" charset="0"/>
                <a:ea typeface="隶书" pitchFamily="49" charset="-122"/>
              </a:rPr>
              <a:t>迪米特法则</a:t>
            </a:r>
          </a:p>
        </p:txBody>
      </p:sp>
      <p:pic>
        <p:nvPicPr>
          <p:cNvPr id="5127" name="Picture 7"/>
          <p:cNvPicPr>
            <a:picLocks noChangeAspect="1" noChangeArrowheads="1"/>
          </p:cNvPicPr>
          <p:nvPr/>
        </p:nvPicPr>
        <p:blipFill>
          <a:blip r:embed="rId2">
            <a:extLst>
              <a:ext uri="{28A0092B-C50C-407E-A947-70E740481C1C}">
                <a14:useLocalDpi xmlns:a14="http://schemas.microsoft.com/office/drawing/2010/main" val="0"/>
              </a:ext>
            </a:extLst>
          </a:blip>
          <a:srcRect t="844"/>
          <a:stretch>
            <a:fillRect/>
          </a:stretch>
        </p:blipFill>
        <p:spPr bwMode="auto">
          <a:xfrm>
            <a:off x="5334000" y="609600"/>
            <a:ext cx="26638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971800"/>
            <a:ext cx="24415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9" descr="use_medium_hig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514600"/>
            <a:ext cx="9620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0" descr="use_hig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971800"/>
            <a:ext cx="9620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descr="use_medium_hig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505200"/>
            <a:ext cx="9620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descr="use_hig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962400"/>
            <a:ext cx="9620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Picture 13" descr="use_medium_hig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5029200"/>
            <a:ext cx="9620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14" descr="use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5562600"/>
            <a:ext cx="9620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15" descr="use_medium_lo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4495800"/>
            <a:ext cx="9620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  </a:t>
            </a:r>
          </a:p>
        </p:txBody>
      </p:sp>
      <p:sp>
        <p:nvSpPr>
          <p:cNvPr id="32771" name="Rectangle 3"/>
          <p:cNvSpPr>
            <a:spLocks noGrp="1" noChangeArrowheads="1"/>
          </p:cNvSpPr>
          <p:nvPr>
            <p:ph type="body" idx="1"/>
          </p:nvPr>
        </p:nvSpPr>
        <p:spPr>
          <a:xfrm>
            <a:off x="381000" y="1752600"/>
            <a:ext cx="8229600" cy="4648200"/>
          </a:xfrm>
        </p:spPr>
        <p:txBody>
          <a:bodyPr/>
          <a:lstStyle/>
          <a:p>
            <a:pPr eaLnBrk="1" hangingPunct="1"/>
            <a:r>
              <a:rPr lang="zh-CN" altLang="en-US" smtClean="0"/>
              <a:t>依赖倒转原则分析</a:t>
            </a:r>
          </a:p>
          <a:p>
            <a:pPr lvl="1" eaLnBrk="1" hangingPunct="1"/>
            <a:r>
              <a:rPr lang="zh-CN" altLang="en-US" smtClean="0"/>
              <a:t>依赖注入 </a:t>
            </a:r>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895600"/>
            <a:ext cx="87630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5"/>
          <p:cNvSpPr>
            <a:spLocks noChangeArrowheads="1"/>
          </p:cNvSpPr>
          <p:nvPr/>
        </p:nvSpPr>
        <p:spPr bwMode="auto">
          <a:xfrm>
            <a:off x="5105400" y="3962400"/>
            <a:ext cx="2667000" cy="533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  </a:t>
            </a:r>
          </a:p>
        </p:txBody>
      </p:sp>
      <p:sp>
        <p:nvSpPr>
          <p:cNvPr id="33795" name="Rectangle 3"/>
          <p:cNvSpPr>
            <a:spLocks noGrp="1" noChangeArrowheads="1"/>
          </p:cNvSpPr>
          <p:nvPr>
            <p:ph type="body" idx="1"/>
          </p:nvPr>
        </p:nvSpPr>
        <p:spPr>
          <a:xfrm>
            <a:off x="381000" y="1752600"/>
            <a:ext cx="8229600" cy="4648200"/>
          </a:xfrm>
        </p:spPr>
        <p:txBody>
          <a:bodyPr/>
          <a:lstStyle/>
          <a:p>
            <a:pPr eaLnBrk="1" hangingPunct="1"/>
            <a:r>
              <a:rPr lang="zh-CN" altLang="en-US" smtClean="0"/>
              <a:t>依赖倒转原则分析</a:t>
            </a:r>
          </a:p>
          <a:p>
            <a:pPr lvl="1" eaLnBrk="1" hangingPunct="1"/>
            <a:r>
              <a:rPr lang="zh-CN" altLang="en-US" smtClean="0"/>
              <a:t>依赖注入 </a:t>
            </a:r>
          </a:p>
          <a:p>
            <a:pPr lvl="2" eaLnBrk="1" hangingPunct="1">
              <a:buFont typeface="Arial" charset="0"/>
              <a:buChar char="•"/>
            </a:pPr>
            <a:r>
              <a:rPr lang="zh-CN" altLang="en-US" sz="2400" smtClean="0">
                <a:ea typeface="黑体" pitchFamily="49" charset="-122"/>
              </a:rPr>
              <a:t>构造注入</a:t>
            </a:r>
            <a:r>
              <a:rPr lang="en-US" altLang="zh-CN" sz="2400" smtClean="0">
                <a:ea typeface="黑体" pitchFamily="49" charset="-122"/>
              </a:rPr>
              <a:t>(Constructor Injection)</a:t>
            </a:r>
            <a:r>
              <a:rPr lang="zh-CN" altLang="en-US" sz="2400" smtClean="0">
                <a:ea typeface="黑体" pitchFamily="49" charset="-122"/>
              </a:rPr>
              <a:t>：通过</a:t>
            </a:r>
            <a:r>
              <a:rPr lang="zh-CN" altLang="en-US" sz="2400" smtClean="0">
                <a:solidFill>
                  <a:srgbClr val="FF3300"/>
                </a:solidFill>
                <a:ea typeface="黑体" pitchFamily="49" charset="-122"/>
              </a:rPr>
              <a:t>构造函数</a:t>
            </a:r>
            <a:r>
              <a:rPr lang="zh-CN" altLang="en-US" sz="2400" smtClean="0">
                <a:ea typeface="黑体" pitchFamily="49" charset="-122"/>
              </a:rPr>
              <a:t>注入实例变量。 </a:t>
            </a:r>
          </a:p>
          <a:p>
            <a:pPr lvl="2" eaLnBrk="1" hangingPunct="1">
              <a:buFont typeface="Arial" charset="0"/>
              <a:buChar char="•"/>
            </a:pPr>
            <a:r>
              <a:rPr lang="zh-CN" altLang="en-US" sz="2400" smtClean="0">
                <a:ea typeface="黑体" pitchFamily="49" charset="-122"/>
              </a:rPr>
              <a:t>设值注入</a:t>
            </a:r>
            <a:r>
              <a:rPr lang="en-US" altLang="zh-CN" sz="2400" smtClean="0">
                <a:ea typeface="黑体" pitchFamily="49" charset="-122"/>
              </a:rPr>
              <a:t>(Setter Injection)</a:t>
            </a:r>
            <a:r>
              <a:rPr lang="zh-CN" altLang="en-US" sz="2400" smtClean="0">
                <a:ea typeface="黑体" pitchFamily="49" charset="-122"/>
              </a:rPr>
              <a:t>：通过</a:t>
            </a:r>
            <a:r>
              <a:rPr lang="en-US" altLang="zh-CN" sz="2400" smtClean="0">
                <a:solidFill>
                  <a:srgbClr val="FF3300"/>
                </a:solidFill>
                <a:ea typeface="黑体" pitchFamily="49" charset="-122"/>
              </a:rPr>
              <a:t>Setter</a:t>
            </a:r>
            <a:r>
              <a:rPr lang="zh-CN" altLang="en-US" sz="2400" smtClean="0">
                <a:solidFill>
                  <a:srgbClr val="FF3300"/>
                </a:solidFill>
                <a:ea typeface="黑体" pitchFamily="49" charset="-122"/>
              </a:rPr>
              <a:t>方法</a:t>
            </a:r>
            <a:r>
              <a:rPr lang="zh-CN" altLang="en-US" sz="2400" smtClean="0">
                <a:ea typeface="黑体" pitchFamily="49" charset="-122"/>
              </a:rPr>
              <a:t>注入实例变量。 </a:t>
            </a:r>
          </a:p>
          <a:p>
            <a:pPr lvl="2" eaLnBrk="1" hangingPunct="1">
              <a:buFont typeface="Arial" charset="0"/>
              <a:buChar char="•"/>
            </a:pPr>
            <a:r>
              <a:rPr lang="zh-CN" altLang="en-US" sz="2400" smtClean="0">
                <a:ea typeface="黑体" pitchFamily="49" charset="-122"/>
              </a:rPr>
              <a:t>接口注入</a:t>
            </a:r>
            <a:r>
              <a:rPr lang="en-US" altLang="zh-CN" sz="2400" smtClean="0">
                <a:ea typeface="黑体" pitchFamily="49" charset="-122"/>
              </a:rPr>
              <a:t>(Interface Injection)</a:t>
            </a:r>
            <a:r>
              <a:rPr lang="zh-CN" altLang="en-US" sz="2400" smtClean="0">
                <a:ea typeface="黑体" pitchFamily="49" charset="-122"/>
              </a:rPr>
              <a:t>：通过</a:t>
            </a:r>
            <a:r>
              <a:rPr lang="zh-CN" altLang="en-US" sz="2400" smtClean="0">
                <a:solidFill>
                  <a:srgbClr val="FF3300"/>
                </a:solidFill>
                <a:ea typeface="黑体" pitchFamily="49" charset="-122"/>
              </a:rPr>
              <a:t>接口方法</a:t>
            </a:r>
            <a:r>
              <a:rPr lang="zh-CN" altLang="en-US" sz="2400" smtClean="0">
                <a:ea typeface="黑体" pitchFamily="49" charset="-122"/>
              </a:rPr>
              <a:t>注入实例变量。</a:t>
            </a:r>
            <a:r>
              <a:rPr lang="zh-CN" altLang="en-US" smtClean="0">
                <a:ea typeface="黑体" pitchFamily="49" charset="-122"/>
              </a:rPr>
              <a:t>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a:t>
            </a:r>
          </a:p>
        </p:txBody>
      </p:sp>
      <p:sp>
        <p:nvSpPr>
          <p:cNvPr id="34819" name="Rectangle 3"/>
          <p:cNvSpPr>
            <a:spLocks noGrp="1" noChangeArrowheads="1"/>
          </p:cNvSpPr>
          <p:nvPr>
            <p:ph type="body" idx="1"/>
          </p:nvPr>
        </p:nvSpPr>
        <p:spPr>
          <a:xfrm>
            <a:off x="381000" y="1752600"/>
            <a:ext cx="8229600" cy="4648200"/>
          </a:xfrm>
        </p:spPr>
        <p:txBody>
          <a:bodyPr/>
          <a:lstStyle/>
          <a:p>
            <a:pPr eaLnBrk="1" hangingPunct="1"/>
            <a:r>
              <a:rPr lang="zh-CN" altLang="en-US" smtClean="0"/>
              <a:t>依赖倒转原则实例</a:t>
            </a:r>
          </a:p>
          <a:p>
            <a:pPr lvl="1" eaLnBrk="1" hangingPunct="1"/>
            <a:r>
              <a:rPr lang="zh-CN" altLang="en-US" smtClean="0"/>
              <a:t>实例说明 </a:t>
            </a:r>
          </a:p>
          <a:p>
            <a:pPr lvl="2" eaLnBrk="1" hangingPunct="1">
              <a:buFont typeface="Arial" charset="0"/>
              <a:buChar char="•"/>
            </a:pPr>
            <a:r>
              <a:rPr lang="zh-CN" altLang="en-US" sz="1800" smtClean="0">
                <a:ea typeface="黑体" pitchFamily="49" charset="-122"/>
              </a:rPr>
              <a:t>某系统提供一个数据转换模块，可以将来自不同数据源的数据转换成多种格式，如可以转换来自数据库的数据</a:t>
            </a:r>
            <a:r>
              <a:rPr lang="en-US" altLang="zh-CN" sz="1800" smtClean="0">
                <a:ea typeface="黑体" pitchFamily="49" charset="-122"/>
              </a:rPr>
              <a:t>(DatabaseSource)</a:t>
            </a:r>
            <a:r>
              <a:rPr lang="zh-CN" altLang="en-US" sz="1800" smtClean="0">
                <a:ea typeface="黑体" pitchFamily="49" charset="-122"/>
              </a:rPr>
              <a:t>、也可以转换来自文本文件的数据</a:t>
            </a:r>
            <a:r>
              <a:rPr lang="en-US" altLang="zh-CN" sz="1800" smtClean="0">
                <a:ea typeface="黑体" pitchFamily="49" charset="-122"/>
              </a:rPr>
              <a:t>(TextSource)</a:t>
            </a:r>
            <a:r>
              <a:rPr lang="zh-CN" altLang="en-US" sz="1800" smtClean="0">
                <a:ea typeface="黑体" pitchFamily="49" charset="-122"/>
              </a:rPr>
              <a:t>，转换后的格式可以是</a:t>
            </a:r>
            <a:r>
              <a:rPr lang="en-US" altLang="zh-CN" sz="1800" smtClean="0">
                <a:ea typeface="黑体" pitchFamily="49" charset="-122"/>
              </a:rPr>
              <a:t>XML</a:t>
            </a:r>
            <a:r>
              <a:rPr lang="zh-CN" altLang="en-US" sz="1800" smtClean="0">
                <a:ea typeface="黑体" pitchFamily="49" charset="-122"/>
              </a:rPr>
              <a:t>文件</a:t>
            </a:r>
            <a:r>
              <a:rPr lang="en-US" altLang="zh-CN" sz="1800" smtClean="0">
                <a:ea typeface="黑体" pitchFamily="49" charset="-122"/>
              </a:rPr>
              <a:t>(XMLTransformer)</a:t>
            </a:r>
            <a:r>
              <a:rPr lang="zh-CN" altLang="en-US" sz="1800" smtClean="0">
                <a:ea typeface="黑体" pitchFamily="49" charset="-122"/>
              </a:rPr>
              <a:t>、也可以是</a:t>
            </a:r>
            <a:r>
              <a:rPr lang="en-US" altLang="zh-CN" sz="1800" smtClean="0">
                <a:ea typeface="黑体" pitchFamily="49" charset="-122"/>
              </a:rPr>
              <a:t>XLS</a:t>
            </a:r>
            <a:r>
              <a:rPr lang="zh-CN" altLang="en-US" sz="1800" smtClean="0">
                <a:ea typeface="黑体" pitchFamily="49" charset="-122"/>
              </a:rPr>
              <a:t>文件</a:t>
            </a:r>
            <a:r>
              <a:rPr lang="en-US" altLang="zh-CN" sz="1800" smtClean="0">
                <a:ea typeface="黑体" pitchFamily="49" charset="-122"/>
              </a:rPr>
              <a:t>(XLSTransformer)</a:t>
            </a:r>
            <a:r>
              <a:rPr lang="zh-CN" altLang="en-US" sz="1800" smtClean="0">
                <a:ea typeface="黑体" pitchFamily="49" charset="-122"/>
              </a:rPr>
              <a:t>等。</a:t>
            </a:r>
          </a:p>
        </p:txBody>
      </p:sp>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4343400"/>
            <a:ext cx="65817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a:t>
            </a:r>
          </a:p>
        </p:txBody>
      </p:sp>
      <p:sp>
        <p:nvSpPr>
          <p:cNvPr id="35843" name="Rectangle 3"/>
          <p:cNvSpPr>
            <a:spLocks noGrp="1" noChangeArrowheads="1"/>
          </p:cNvSpPr>
          <p:nvPr>
            <p:ph type="body" idx="1"/>
          </p:nvPr>
        </p:nvSpPr>
        <p:spPr>
          <a:xfrm>
            <a:off x="381000" y="1752600"/>
            <a:ext cx="8229600" cy="4648200"/>
          </a:xfrm>
        </p:spPr>
        <p:txBody>
          <a:bodyPr/>
          <a:lstStyle/>
          <a:p>
            <a:pPr eaLnBrk="1" hangingPunct="1"/>
            <a:r>
              <a:rPr lang="zh-CN" altLang="en-US" smtClean="0"/>
              <a:t>依赖倒转原则实例</a:t>
            </a:r>
          </a:p>
          <a:p>
            <a:pPr lvl="1" eaLnBrk="1" hangingPunct="1"/>
            <a:r>
              <a:rPr lang="zh-CN" altLang="en-US" smtClean="0"/>
              <a:t>实例说明 </a:t>
            </a:r>
          </a:p>
          <a:p>
            <a:pPr lvl="2" eaLnBrk="1" hangingPunct="1">
              <a:buFont typeface="Arial" charset="0"/>
              <a:buChar char="•"/>
            </a:pPr>
            <a:r>
              <a:rPr lang="zh-CN" altLang="en-US" sz="2200" smtClean="0">
                <a:ea typeface="黑体" pitchFamily="49" charset="-122"/>
              </a:rPr>
              <a:t>由于需求的变化，该系统可能需要增加新的数据源或者新的文件格式，每增加一个新的类型的数据源或者新的类型的文件格式，客户类</a:t>
            </a:r>
            <a:r>
              <a:rPr lang="en-US" altLang="zh-CN" sz="2200" smtClean="0">
                <a:ea typeface="黑体" pitchFamily="49" charset="-122"/>
              </a:rPr>
              <a:t>MainClass</a:t>
            </a:r>
            <a:r>
              <a:rPr lang="zh-CN" altLang="en-US" sz="2200" smtClean="0">
                <a:ea typeface="黑体" pitchFamily="49" charset="-122"/>
              </a:rPr>
              <a:t>都需要修改源代码，以便使用新的类，但违背了开闭原则。现使用依赖倒转原则对其进行重构。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38200" y="914400"/>
            <a:ext cx="7696200" cy="685800"/>
          </a:xfrm>
        </p:spPr>
        <p:txBody>
          <a:bodyPr/>
          <a:lstStyle/>
          <a:p>
            <a:pPr eaLnBrk="1" hangingPunct="1"/>
            <a:r>
              <a:rPr lang="zh-CN" altLang="en-US" smtClean="0"/>
              <a:t>依赖倒转原则</a:t>
            </a:r>
          </a:p>
        </p:txBody>
      </p:sp>
      <p:sp>
        <p:nvSpPr>
          <p:cNvPr id="36867" name="Rectangle 3"/>
          <p:cNvSpPr>
            <a:spLocks noGrp="1" noChangeArrowheads="1"/>
          </p:cNvSpPr>
          <p:nvPr>
            <p:ph type="body" idx="1"/>
          </p:nvPr>
        </p:nvSpPr>
        <p:spPr>
          <a:xfrm>
            <a:off x="381000" y="1752600"/>
            <a:ext cx="8229600" cy="4648200"/>
          </a:xfrm>
        </p:spPr>
        <p:txBody>
          <a:bodyPr/>
          <a:lstStyle/>
          <a:p>
            <a:pPr eaLnBrk="1" hangingPunct="1"/>
            <a:r>
              <a:rPr lang="zh-CN" altLang="en-US" smtClean="0"/>
              <a:t>依赖倒转原则实例</a:t>
            </a:r>
          </a:p>
          <a:p>
            <a:pPr lvl="1" eaLnBrk="1" hangingPunct="1"/>
            <a:r>
              <a:rPr lang="zh-CN" altLang="en-US" smtClean="0"/>
              <a:t>实例解析 </a:t>
            </a:r>
          </a:p>
          <a:p>
            <a:pPr lvl="2" eaLnBrk="1" hangingPunct="1"/>
            <a:endParaRPr lang="en-US" altLang="zh-CN" sz="2200" smtClean="0">
              <a:ea typeface="黑体" pitchFamily="49" charset="-122"/>
            </a:endParaRPr>
          </a:p>
        </p:txBody>
      </p:sp>
      <p:pic>
        <p:nvPicPr>
          <p:cNvPr id="3687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0"/>
            <a:ext cx="8423275"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6"/>
          <p:cNvSpPr>
            <a:spLocks noChangeArrowheads="1"/>
          </p:cNvSpPr>
          <p:nvPr/>
        </p:nvSpPr>
        <p:spPr bwMode="auto">
          <a:xfrm>
            <a:off x="3581400" y="2209800"/>
            <a:ext cx="2514600" cy="3962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anim calcmode="lin" valueType="num">
                                      <p:cBhvr additive="base">
                                        <p:cTn id="7" dur="500" fill="hold"/>
                                        <p:tgtEl>
                                          <p:spTgt spid="36871"/>
                                        </p:tgtEl>
                                        <p:attrNameLst>
                                          <p:attrName>ppt_x</p:attrName>
                                        </p:attrNameLst>
                                      </p:cBhvr>
                                      <p:tavLst>
                                        <p:tav tm="0">
                                          <p:val>
                                            <p:strVal val="#ppt_x"/>
                                          </p:val>
                                        </p:tav>
                                        <p:tav tm="100000">
                                          <p:val>
                                            <p:strVal val="#ppt_x"/>
                                          </p:val>
                                        </p:tav>
                                      </p:tavLst>
                                    </p:anim>
                                    <p:anim calcmode="lin" valueType="num">
                                      <p:cBhvr additive="base">
                                        <p:cTn id="8"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869"/>
                                        </p:tgtEl>
                                        <p:attrNameLst>
                                          <p:attrName>style.visibility</p:attrName>
                                        </p:attrNameLst>
                                      </p:cBhvr>
                                      <p:to>
                                        <p:strVal val="visible"/>
                                      </p:to>
                                    </p:set>
                                    <p:anim calcmode="lin" valueType="num">
                                      <p:cBhvr additive="base">
                                        <p:cTn id="13" dur="500" fill="hold"/>
                                        <p:tgtEl>
                                          <p:spTgt spid="36869"/>
                                        </p:tgtEl>
                                        <p:attrNameLst>
                                          <p:attrName>ppt_x</p:attrName>
                                        </p:attrNameLst>
                                      </p:cBhvr>
                                      <p:tavLst>
                                        <p:tav tm="0">
                                          <p:val>
                                            <p:strVal val="#ppt_x"/>
                                          </p:val>
                                        </p:tav>
                                        <p:tav tm="100000">
                                          <p:val>
                                            <p:strVal val="#ppt_x"/>
                                          </p:val>
                                        </p:tav>
                                      </p:tavLst>
                                    </p:anim>
                                    <p:anim calcmode="lin" valueType="num">
                                      <p:cBhvr additive="base">
                                        <p:cTn id="14" dur="500" fill="hold"/>
                                        <p:tgtEl>
                                          <p:spTgt spid="368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914400"/>
            <a:ext cx="7696200" cy="685800"/>
          </a:xfrm>
        </p:spPr>
        <p:txBody>
          <a:bodyPr/>
          <a:lstStyle/>
          <a:p>
            <a:pPr eaLnBrk="1" hangingPunct="1"/>
            <a:r>
              <a:rPr lang="zh-CN" altLang="zh-CN" smtClean="0"/>
              <a:t>接口隔离原则</a:t>
            </a:r>
            <a:endParaRPr lang="zh-CN" altLang="en-US" smtClean="0"/>
          </a:p>
        </p:txBody>
      </p:sp>
      <p:sp>
        <p:nvSpPr>
          <p:cNvPr id="37891" name="Rectangle 3"/>
          <p:cNvSpPr>
            <a:spLocks noGrp="1" noChangeArrowheads="1"/>
          </p:cNvSpPr>
          <p:nvPr>
            <p:ph type="body" idx="1"/>
          </p:nvPr>
        </p:nvSpPr>
        <p:spPr>
          <a:xfrm>
            <a:off x="381000" y="1752600"/>
            <a:ext cx="8229600" cy="4572000"/>
          </a:xfrm>
          <a:solidFill>
            <a:schemeClr val="bg1"/>
          </a:solidFill>
        </p:spPr>
        <p:txBody>
          <a:bodyPr/>
          <a:lstStyle/>
          <a:p>
            <a:pPr eaLnBrk="1" hangingPunct="1">
              <a:lnSpc>
                <a:spcPct val="100000"/>
              </a:lnSpc>
            </a:pPr>
            <a:r>
              <a:rPr lang="zh-CN" altLang="en-US" sz="2400" smtClean="0"/>
              <a:t>接口隔离原则定义</a:t>
            </a:r>
          </a:p>
          <a:p>
            <a:pPr lvl="1" eaLnBrk="1" hangingPunct="1">
              <a:lnSpc>
                <a:spcPct val="100000"/>
              </a:lnSpc>
            </a:pPr>
            <a:r>
              <a:rPr lang="zh-CN" altLang="en-US" sz="1800" smtClean="0"/>
              <a:t>接口隔离原则</a:t>
            </a:r>
            <a:r>
              <a:rPr lang="en-US" altLang="zh-CN" sz="1800" smtClean="0"/>
              <a:t>(Interface Segregation Principle, ISP)</a:t>
            </a:r>
            <a:r>
              <a:rPr lang="zh-CN" altLang="en-US" sz="1800" smtClean="0"/>
              <a:t>的定义如下：</a:t>
            </a:r>
          </a:p>
          <a:p>
            <a:pPr lvl="2" eaLnBrk="1" hangingPunct="1">
              <a:lnSpc>
                <a:spcPct val="100000"/>
              </a:lnSpc>
              <a:buFont typeface="Arial" charset="0"/>
              <a:buChar char="•"/>
            </a:pPr>
            <a:r>
              <a:rPr lang="zh-CN" altLang="en-US" sz="1800" smtClean="0">
                <a:ea typeface="黑体" pitchFamily="49" charset="-122"/>
              </a:rPr>
              <a:t>客户端</a:t>
            </a:r>
            <a:r>
              <a:rPr lang="zh-CN" altLang="en-US" sz="1800" smtClean="0">
                <a:solidFill>
                  <a:srgbClr val="FF3300"/>
                </a:solidFill>
                <a:ea typeface="黑体" pitchFamily="49" charset="-122"/>
              </a:rPr>
              <a:t>不应该依赖</a:t>
            </a:r>
            <a:r>
              <a:rPr lang="zh-CN" altLang="en-US" sz="1800" smtClean="0">
                <a:ea typeface="黑体" pitchFamily="49" charset="-122"/>
              </a:rPr>
              <a:t>那些</a:t>
            </a:r>
            <a:r>
              <a:rPr lang="zh-CN" altLang="en-US" sz="1800" smtClean="0">
                <a:solidFill>
                  <a:srgbClr val="FF3300"/>
                </a:solidFill>
                <a:ea typeface="黑体" pitchFamily="49" charset="-122"/>
              </a:rPr>
              <a:t>它不需要的接口</a:t>
            </a:r>
            <a:r>
              <a:rPr lang="zh-CN" altLang="en-US" sz="1800" smtClean="0">
                <a:ea typeface="黑体" pitchFamily="49" charset="-122"/>
              </a:rPr>
              <a:t>。</a:t>
            </a:r>
          </a:p>
          <a:p>
            <a:pPr lvl="1" eaLnBrk="1" hangingPunct="1">
              <a:lnSpc>
                <a:spcPct val="100000"/>
              </a:lnSpc>
            </a:pPr>
            <a:r>
              <a:rPr lang="zh-CN" altLang="en-US" sz="1800" smtClean="0"/>
              <a:t>其英文定义为：</a:t>
            </a:r>
          </a:p>
          <a:p>
            <a:pPr lvl="2" eaLnBrk="1" hangingPunct="1">
              <a:lnSpc>
                <a:spcPct val="100000"/>
              </a:lnSpc>
              <a:buFont typeface="Arial" charset="0"/>
              <a:buChar char="•"/>
            </a:pPr>
            <a:r>
              <a:rPr lang="en-US" altLang="zh-CN" sz="1800" smtClean="0">
                <a:ea typeface="黑体" pitchFamily="49" charset="-122"/>
              </a:rPr>
              <a:t>Clients should not be forced to depend upon interfaces that they do not use.</a:t>
            </a:r>
          </a:p>
          <a:p>
            <a:pPr lvl="1" eaLnBrk="1" hangingPunct="1">
              <a:lnSpc>
                <a:spcPct val="100000"/>
              </a:lnSpc>
            </a:pPr>
            <a:r>
              <a:rPr lang="zh-CN" altLang="en-US" sz="1800" smtClean="0"/>
              <a:t>注意，在该定义中的接口指的是所定义的方法。</a:t>
            </a:r>
          </a:p>
          <a:p>
            <a:pPr lvl="1" eaLnBrk="1" hangingPunct="1">
              <a:lnSpc>
                <a:spcPct val="100000"/>
              </a:lnSpc>
            </a:pPr>
            <a:r>
              <a:rPr lang="zh-CN" altLang="en-US" sz="1800" smtClean="0"/>
              <a:t>另一种定义方法如下：</a:t>
            </a:r>
          </a:p>
          <a:p>
            <a:pPr lvl="2" eaLnBrk="1" hangingPunct="1">
              <a:lnSpc>
                <a:spcPct val="100000"/>
              </a:lnSpc>
              <a:buFont typeface="Arial" charset="0"/>
              <a:buChar char="•"/>
            </a:pPr>
            <a:r>
              <a:rPr lang="zh-CN" altLang="en-US" sz="1800" smtClean="0">
                <a:ea typeface="黑体" pitchFamily="49" charset="-122"/>
              </a:rPr>
              <a:t>一旦一个</a:t>
            </a:r>
            <a:r>
              <a:rPr lang="zh-CN" altLang="en-US" sz="1800" smtClean="0">
                <a:solidFill>
                  <a:srgbClr val="FF3300"/>
                </a:solidFill>
                <a:ea typeface="黑体" pitchFamily="49" charset="-122"/>
              </a:rPr>
              <a:t>接口太大</a:t>
            </a:r>
            <a:r>
              <a:rPr lang="zh-CN" altLang="en-US" sz="1800" smtClean="0">
                <a:ea typeface="黑体" pitchFamily="49" charset="-122"/>
              </a:rPr>
              <a:t>，则需要将它</a:t>
            </a:r>
            <a:r>
              <a:rPr lang="zh-CN" altLang="en-US" sz="1800" smtClean="0">
                <a:solidFill>
                  <a:srgbClr val="FF3300"/>
                </a:solidFill>
                <a:ea typeface="黑体" pitchFamily="49" charset="-122"/>
              </a:rPr>
              <a:t>分割成一些更细小的接口</a:t>
            </a:r>
            <a:r>
              <a:rPr lang="zh-CN" altLang="en-US" sz="1800" smtClean="0">
                <a:ea typeface="黑体" pitchFamily="49" charset="-122"/>
              </a:rPr>
              <a:t>，使用该接口的客户端仅需知道与之相关的方法即可。</a:t>
            </a:r>
          </a:p>
          <a:p>
            <a:pPr lvl="1" eaLnBrk="1" hangingPunct="1">
              <a:lnSpc>
                <a:spcPct val="100000"/>
              </a:lnSpc>
            </a:pPr>
            <a:r>
              <a:rPr lang="zh-CN" altLang="en-US" sz="1800" smtClean="0"/>
              <a:t>其英文定义为：</a:t>
            </a:r>
          </a:p>
          <a:p>
            <a:pPr lvl="2" eaLnBrk="1" hangingPunct="1">
              <a:lnSpc>
                <a:spcPct val="100000"/>
              </a:lnSpc>
              <a:buFont typeface="Arial" charset="0"/>
              <a:buChar char="•"/>
            </a:pPr>
            <a:r>
              <a:rPr lang="en-US" altLang="zh-CN" sz="1800" smtClean="0">
                <a:ea typeface="黑体" pitchFamily="49" charset="-122"/>
              </a:rPr>
              <a:t>Once an interface has gotten too 'fat' it needs to be </a:t>
            </a:r>
            <a:r>
              <a:rPr lang="en-US" altLang="zh-CN" sz="1800" smtClean="0">
                <a:solidFill>
                  <a:srgbClr val="FF3300"/>
                </a:solidFill>
                <a:ea typeface="黑体" pitchFamily="49" charset="-122"/>
              </a:rPr>
              <a:t>split into smaller and more specific interfaces</a:t>
            </a:r>
            <a:r>
              <a:rPr lang="en-US" altLang="zh-CN" sz="1800" smtClean="0">
                <a:solidFill>
                  <a:srgbClr val="FF0000"/>
                </a:solidFill>
                <a:ea typeface="黑体" pitchFamily="49" charset="-122"/>
              </a:rPr>
              <a:t> </a:t>
            </a:r>
            <a:r>
              <a:rPr lang="en-US" altLang="zh-CN" sz="1800" smtClean="0">
                <a:ea typeface="黑体" pitchFamily="49" charset="-122"/>
              </a:rPr>
              <a:t>so that any clients of the interface will only know about the methods that pertain to them.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QQ</a:t>
            </a:r>
            <a:r>
              <a:rPr lang="zh-CN" altLang="en-US" dirty="0" smtClean="0"/>
              <a:t>群</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descr="C:\Users\jiangcongfeng\Desktop\QQ图片201909241329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1295400"/>
            <a:ext cx="3037500" cy="54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223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914400"/>
            <a:ext cx="7696200" cy="685800"/>
          </a:xfrm>
        </p:spPr>
        <p:txBody>
          <a:bodyPr/>
          <a:lstStyle/>
          <a:p>
            <a:pPr eaLnBrk="1" hangingPunct="1"/>
            <a:r>
              <a:rPr lang="zh-CN" altLang="zh-CN" smtClean="0"/>
              <a:t>接口隔离原则</a:t>
            </a:r>
            <a:endParaRPr lang="zh-CN" altLang="en-US" smtClean="0"/>
          </a:p>
        </p:txBody>
      </p:sp>
      <p:sp>
        <p:nvSpPr>
          <p:cNvPr id="38915" name="Rectangle 3"/>
          <p:cNvSpPr>
            <a:spLocks noGrp="1" noChangeArrowheads="1"/>
          </p:cNvSpPr>
          <p:nvPr>
            <p:ph type="body" idx="1"/>
          </p:nvPr>
        </p:nvSpPr>
        <p:spPr>
          <a:xfrm>
            <a:off x="381000" y="1752600"/>
            <a:ext cx="8229600" cy="4648200"/>
          </a:xfrm>
        </p:spPr>
        <p:txBody>
          <a:bodyPr/>
          <a:lstStyle/>
          <a:p>
            <a:pPr eaLnBrk="1" hangingPunct="1"/>
            <a:r>
              <a:rPr lang="zh-CN" altLang="en-US" smtClean="0"/>
              <a:t>接口隔离原则分析 </a:t>
            </a:r>
          </a:p>
          <a:p>
            <a:pPr lvl="1" eaLnBrk="1" hangingPunct="1"/>
            <a:r>
              <a:rPr lang="zh-CN" altLang="en-US" smtClean="0"/>
              <a:t>接口隔离原则是指使</a:t>
            </a:r>
            <a:r>
              <a:rPr lang="zh-CN" altLang="en-US" smtClean="0">
                <a:solidFill>
                  <a:srgbClr val="FF3300"/>
                </a:solidFill>
              </a:rPr>
              <a:t>用多个专门的接口，而不使用单一的总接口</a:t>
            </a:r>
            <a:r>
              <a:rPr lang="zh-CN" altLang="en-US" smtClean="0"/>
              <a:t>。每一个接口应该承担一种相对独立的角色，不多不少，不干不该干的事，该干的事都要干。</a:t>
            </a:r>
          </a:p>
          <a:p>
            <a:pPr lvl="2" eaLnBrk="1" hangingPunct="1">
              <a:buFont typeface="Arial" charset="0"/>
              <a:buChar char="•"/>
            </a:pPr>
            <a:r>
              <a:rPr lang="en-US" altLang="zh-CN" smtClean="0">
                <a:ea typeface="黑体" pitchFamily="49" charset="-122"/>
              </a:rPr>
              <a:t>(1) </a:t>
            </a:r>
            <a:r>
              <a:rPr lang="zh-CN" altLang="en-US" smtClean="0">
                <a:ea typeface="黑体" pitchFamily="49" charset="-122"/>
              </a:rPr>
              <a:t>一个接口就</a:t>
            </a:r>
            <a:r>
              <a:rPr lang="zh-CN" altLang="en-US" smtClean="0">
                <a:solidFill>
                  <a:srgbClr val="FF3300"/>
                </a:solidFill>
                <a:ea typeface="黑体" pitchFamily="49" charset="-122"/>
              </a:rPr>
              <a:t>只代表一个角色</a:t>
            </a:r>
            <a:r>
              <a:rPr lang="zh-CN" altLang="en-US" smtClean="0">
                <a:ea typeface="黑体" pitchFamily="49" charset="-122"/>
              </a:rPr>
              <a:t>，每个角色都有它特定的一个接口，此时这个原则可以叫做“角色隔离原则”。  </a:t>
            </a:r>
          </a:p>
          <a:p>
            <a:pPr lvl="2" eaLnBrk="1" hangingPunct="1">
              <a:buFont typeface="Arial" charset="0"/>
              <a:buChar char="•"/>
            </a:pPr>
            <a:r>
              <a:rPr lang="en-US" altLang="zh-CN" smtClean="0">
                <a:ea typeface="黑体" pitchFamily="49" charset="-122"/>
              </a:rPr>
              <a:t>(2) </a:t>
            </a:r>
            <a:r>
              <a:rPr lang="zh-CN" altLang="en-US" smtClean="0">
                <a:ea typeface="黑体" pitchFamily="49" charset="-122"/>
              </a:rPr>
              <a:t>接口</a:t>
            </a:r>
            <a:r>
              <a:rPr lang="zh-CN" altLang="en-US" smtClean="0">
                <a:solidFill>
                  <a:srgbClr val="FF3300"/>
                </a:solidFill>
                <a:ea typeface="黑体" pitchFamily="49" charset="-122"/>
              </a:rPr>
              <a:t>仅仅提供客户端需要的行为</a:t>
            </a:r>
            <a:r>
              <a:rPr lang="zh-CN" altLang="en-US" smtClean="0">
                <a:ea typeface="黑体" pitchFamily="49" charset="-122"/>
              </a:rPr>
              <a:t>，即所需的方法，客户端不需要的行为则隐藏起来，应当为客户端提供尽可能小的单独的接口，而不要提供大的总接口。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914400"/>
            <a:ext cx="7696200" cy="685800"/>
          </a:xfrm>
        </p:spPr>
        <p:txBody>
          <a:bodyPr/>
          <a:lstStyle/>
          <a:p>
            <a:pPr eaLnBrk="1" hangingPunct="1"/>
            <a:r>
              <a:rPr lang="zh-CN" altLang="zh-CN" smtClean="0"/>
              <a:t>接口隔离原则</a:t>
            </a:r>
            <a:endParaRPr lang="zh-CN" altLang="en-US" smtClean="0"/>
          </a:p>
        </p:txBody>
      </p:sp>
      <p:sp>
        <p:nvSpPr>
          <p:cNvPr id="39939" name="Rectangle 3"/>
          <p:cNvSpPr>
            <a:spLocks noGrp="1" noChangeArrowheads="1"/>
          </p:cNvSpPr>
          <p:nvPr>
            <p:ph type="body" idx="1"/>
          </p:nvPr>
        </p:nvSpPr>
        <p:spPr>
          <a:xfrm>
            <a:off x="381000" y="1752600"/>
            <a:ext cx="8229600" cy="4648200"/>
          </a:xfrm>
        </p:spPr>
        <p:txBody>
          <a:bodyPr/>
          <a:lstStyle/>
          <a:p>
            <a:pPr eaLnBrk="1" hangingPunct="1"/>
            <a:r>
              <a:rPr lang="zh-CN" altLang="en-US" smtClean="0"/>
              <a:t>接口隔离原则分析 </a:t>
            </a:r>
          </a:p>
          <a:p>
            <a:pPr lvl="1" eaLnBrk="1" hangingPunct="1"/>
            <a:r>
              <a:rPr lang="zh-CN" altLang="en-US" smtClean="0"/>
              <a:t>使用接口隔离原则拆分接口时，首先必须满足</a:t>
            </a:r>
            <a:r>
              <a:rPr lang="zh-CN" altLang="en-US" smtClean="0">
                <a:solidFill>
                  <a:srgbClr val="FF3300"/>
                </a:solidFill>
              </a:rPr>
              <a:t>单一职责原则</a:t>
            </a:r>
            <a:r>
              <a:rPr lang="zh-CN" altLang="en-US" smtClean="0"/>
              <a:t>，将一组相关的操作定义在一个接口中，且在满足高内聚的前提下，接口中的方法越少越好。</a:t>
            </a:r>
          </a:p>
          <a:p>
            <a:pPr lvl="1" eaLnBrk="1" hangingPunct="1"/>
            <a:r>
              <a:rPr lang="zh-CN" altLang="en-US" smtClean="0"/>
              <a:t>可以在进行系统设计时采用</a:t>
            </a:r>
            <a:r>
              <a:rPr lang="zh-CN" altLang="en-US" smtClean="0">
                <a:solidFill>
                  <a:srgbClr val="FF3300"/>
                </a:solidFill>
              </a:rPr>
              <a:t>定制服务</a:t>
            </a:r>
            <a:r>
              <a:rPr lang="zh-CN" altLang="en-US" smtClean="0"/>
              <a:t>的方式，即</a:t>
            </a:r>
            <a:r>
              <a:rPr lang="zh-CN" altLang="en-US" smtClean="0">
                <a:solidFill>
                  <a:srgbClr val="FF3300"/>
                </a:solidFill>
              </a:rPr>
              <a:t>为不同的客户端提供宽窄不同的接口</a:t>
            </a:r>
            <a:r>
              <a:rPr lang="zh-CN" altLang="en-US" smtClean="0"/>
              <a:t>，只提供用户需要的行为，而隐藏用户不需要的行为。</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914400"/>
            <a:ext cx="7696200" cy="685800"/>
          </a:xfrm>
        </p:spPr>
        <p:txBody>
          <a:bodyPr/>
          <a:lstStyle/>
          <a:p>
            <a:pPr eaLnBrk="1" hangingPunct="1"/>
            <a:r>
              <a:rPr lang="zh-CN" altLang="zh-CN" smtClean="0"/>
              <a:t>接口隔离原则</a:t>
            </a:r>
            <a:endParaRPr lang="zh-CN" altLang="en-US" smtClean="0"/>
          </a:p>
        </p:txBody>
      </p:sp>
      <p:sp>
        <p:nvSpPr>
          <p:cNvPr id="40963" name="Rectangle 3"/>
          <p:cNvSpPr>
            <a:spLocks noGrp="1" noChangeArrowheads="1"/>
          </p:cNvSpPr>
          <p:nvPr>
            <p:ph type="body" idx="1"/>
          </p:nvPr>
        </p:nvSpPr>
        <p:spPr>
          <a:xfrm>
            <a:off x="381000" y="1752600"/>
            <a:ext cx="8229600" cy="4648200"/>
          </a:xfrm>
        </p:spPr>
        <p:txBody>
          <a:bodyPr/>
          <a:lstStyle/>
          <a:p>
            <a:pPr eaLnBrk="1" hangingPunct="1"/>
            <a:r>
              <a:rPr lang="zh-CN" altLang="en-US" smtClean="0"/>
              <a:t>接口隔离原则实例  </a:t>
            </a:r>
          </a:p>
          <a:p>
            <a:pPr lvl="1" eaLnBrk="1" hangingPunct="1"/>
            <a:r>
              <a:rPr lang="zh-CN" altLang="en-US" smtClean="0"/>
              <a:t>实例说明 </a:t>
            </a:r>
            <a:endParaRPr lang="zh-CN" altLang="en-US" sz="2000" smtClean="0"/>
          </a:p>
          <a:p>
            <a:pPr lvl="2" eaLnBrk="1" hangingPunct="1">
              <a:buFont typeface="Arial" charset="0"/>
              <a:buChar char="•"/>
            </a:pPr>
            <a:r>
              <a:rPr lang="zh-CN" altLang="en-US" sz="1800" smtClean="0">
                <a:ea typeface="黑体" pitchFamily="49" charset="-122"/>
              </a:rPr>
              <a:t>下图展示了一个拥有多个客户类的系统，在系统中定义了一个巨大的接口（胖接口）</a:t>
            </a:r>
            <a:r>
              <a:rPr lang="en-US" altLang="zh-CN" sz="1800" smtClean="0">
                <a:ea typeface="黑体" pitchFamily="49" charset="-122"/>
              </a:rPr>
              <a:t>AbstractService</a:t>
            </a:r>
            <a:r>
              <a:rPr lang="zh-CN" altLang="en-US" sz="1800" smtClean="0">
                <a:ea typeface="黑体" pitchFamily="49" charset="-122"/>
              </a:rPr>
              <a:t>来服务所有的客户类。可以使用接口隔离原则对其进行重构。</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114800"/>
            <a:ext cx="8815388"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38200" y="914400"/>
            <a:ext cx="7696200" cy="685800"/>
          </a:xfrm>
        </p:spPr>
        <p:txBody>
          <a:bodyPr/>
          <a:lstStyle/>
          <a:p>
            <a:pPr eaLnBrk="1" hangingPunct="1"/>
            <a:r>
              <a:rPr lang="zh-CN" altLang="en-US" smtClean="0"/>
              <a:t>面向对象设计原则概述</a:t>
            </a:r>
          </a:p>
        </p:txBody>
      </p:sp>
      <p:sp>
        <p:nvSpPr>
          <p:cNvPr id="6147" name="Rectangle 3"/>
          <p:cNvSpPr>
            <a:spLocks noGrp="1" noChangeArrowheads="1"/>
          </p:cNvSpPr>
          <p:nvPr>
            <p:ph type="body" idx="1"/>
          </p:nvPr>
        </p:nvSpPr>
        <p:spPr/>
        <p:txBody>
          <a:bodyPr/>
          <a:lstStyle/>
          <a:p>
            <a:pPr eaLnBrk="1" hangingPunct="1"/>
            <a:r>
              <a:rPr lang="zh-CN" altLang="en-US" smtClean="0"/>
              <a:t>软件的可维护性和可复用性</a:t>
            </a:r>
          </a:p>
          <a:p>
            <a:pPr lvl="1" eaLnBrk="1" hangingPunct="1"/>
            <a:r>
              <a:rPr lang="zh-CN" altLang="en-US" sz="2000" smtClean="0"/>
              <a:t>知名软件大师</a:t>
            </a:r>
            <a:r>
              <a:rPr lang="en-US" altLang="zh-CN" sz="2000" smtClean="0">
                <a:solidFill>
                  <a:srgbClr val="FF3300"/>
                </a:solidFill>
              </a:rPr>
              <a:t>Robert C.Martin</a:t>
            </a:r>
            <a:r>
              <a:rPr lang="zh-CN" altLang="en-US" sz="2000" smtClean="0"/>
              <a:t>认为一个可维护性</a:t>
            </a:r>
            <a:r>
              <a:rPr lang="en-US" altLang="zh-CN" sz="2000" smtClean="0">
                <a:solidFill>
                  <a:srgbClr val="FF3300"/>
                </a:solidFill>
              </a:rPr>
              <a:t>(Maintainability) </a:t>
            </a:r>
            <a:r>
              <a:rPr lang="zh-CN" altLang="en-US" sz="2000" smtClean="0"/>
              <a:t>较低的软件设计，通常由于如下</a:t>
            </a:r>
            <a:r>
              <a:rPr lang="en-US" altLang="zh-CN" sz="2000" smtClean="0"/>
              <a:t>4</a:t>
            </a:r>
            <a:r>
              <a:rPr lang="zh-CN" altLang="en-US" sz="2000" smtClean="0"/>
              <a:t>个原因造成：</a:t>
            </a:r>
          </a:p>
          <a:p>
            <a:pPr lvl="2" eaLnBrk="1" hangingPunct="1">
              <a:buFont typeface="Arial" charset="0"/>
              <a:buChar char="•"/>
            </a:pPr>
            <a:r>
              <a:rPr lang="zh-CN" altLang="en-US" smtClean="0">
                <a:ea typeface="黑体" pitchFamily="49" charset="-122"/>
              </a:rPr>
              <a:t>过于僵硬</a:t>
            </a:r>
            <a:r>
              <a:rPr lang="en-US" altLang="zh-CN" smtClean="0">
                <a:ea typeface="黑体" pitchFamily="49" charset="-122"/>
              </a:rPr>
              <a:t>(Rigidity) </a:t>
            </a:r>
          </a:p>
          <a:p>
            <a:pPr lvl="2" eaLnBrk="1" hangingPunct="1">
              <a:buFont typeface="Arial" charset="0"/>
              <a:buChar char="•"/>
            </a:pPr>
            <a:r>
              <a:rPr lang="zh-CN" altLang="en-US" smtClean="0">
                <a:ea typeface="黑体" pitchFamily="49" charset="-122"/>
              </a:rPr>
              <a:t>过于脆弱</a:t>
            </a:r>
            <a:r>
              <a:rPr lang="en-US" altLang="zh-CN" smtClean="0">
                <a:ea typeface="黑体" pitchFamily="49" charset="-122"/>
              </a:rPr>
              <a:t>(Fragility) </a:t>
            </a:r>
          </a:p>
          <a:p>
            <a:pPr lvl="2" eaLnBrk="1" hangingPunct="1">
              <a:buFont typeface="Arial" charset="0"/>
              <a:buChar char="•"/>
            </a:pPr>
            <a:r>
              <a:rPr lang="zh-CN" altLang="en-US" smtClean="0">
                <a:ea typeface="黑体" pitchFamily="49" charset="-122"/>
              </a:rPr>
              <a:t>复用率低</a:t>
            </a:r>
            <a:r>
              <a:rPr lang="en-US" altLang="zh-CN" smtClean="0">
                <a:ea typeface="黑体" pitchFamily="49" charset="-122"/>
              </a:rPr>
              <a:t>(Immobility) </a:t>
            </a:r>
          </a:p>
          <a:p>
            <a:pPr lvl="2" eaLnBrk="1" hangingPunct="1">
              <a:buFont typeface="Arial" charset="0"/>
              <a:buChar char="•"/>
            </a:pPr>
            <a:r>
              <a:rPr lang="zh-CN" altLang="en-US" smtClean="0">
                <a:ea typeface="黑体" pitchFamily="49" charset="-122"/>
              </a:rPr>
              <a:t>黏度过高</a:t>
            </a:r>
            <a:r>
              <a:rPr lang="en-US" altLang="zh-CN" smtClean="0">
                <a:ea typeface="黑体" pitchFamily="49" charset="-122"/>
              </a:rPr>
              <a:t>(Viscosity) </a:t>
            </a:r>
          </a:p>
          <a:p>
            <a:pPr lvl="2" eaLnBrk="1" hangingPunct="1"/>
            <a:endParaRPr lang="en-US" altLang="zh-CN" smtClean="0">
              <a:ea typeface="黑体" pitchFamily="49" charset="-122"/>
            </a:endParaRPr>
          </a:p>
        </p:txBody>
      </p:sp>
      <p:pic>
        <p:nvPicPr>
          <p:cNvPr id="6148" name="Picture 4" descr="20091225-114143-pi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352800"/>
            <a:ext cx="2057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91080-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267200"/>
            <a:ext cx="19748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6"/>
          <p:cNvSpPr>
            <a:spLocks noChangeArrowheads="1"/>
          </p:cNvSpPr>
          <p:nvPr/>
        </p:nvSpPr>
        <p:spPr bwMode="auto">
          <a:xfrm>
            <a:off x="7010400" y="3429000"/>
            <a:ext cx="1908175" cy="376238"/>
          </a:xfrm>
          <a:prstGeom prst="rect">
            <a:avLst/>
          </a:prstGeom>
          <a:solidFill>
            <a:srgbClr val="DBD9F7"/>
          </a:solidFill>
          <a:ln w="9525">
            <a:solidFill>
              <a:schemeClr val="tx1"/>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b="1">
                <a:solidFill>
                  <a:srgbClr val="FF3300"/>
                </a:solidFill>
              </a:rPr>
              <a:t>Robert C.Martin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38200" y="914400"/>
            <a:ext cx="7696200" cy="685800"/>
          </a:xfrm>
        </p:spPr>
        <p:txBody>
          <a:bodyPr/>
          <a:lstStyle/>
          <a:p>
            <a:pPr eaLnBrk="1" hangingPunct="1"/>
            <a:r>
              <a:rPr lang="zh-CN" altLang="zh-CN" smtClean="0"/>
              <a:t>接口隔离原则</a:t>
            </a:r>
            <a:endParaRPr lang="zh-CN" altLang="en-US" smtClean="0"/>
          </a:p>
        </p:txBody>
      </p:sp>
      <p:sp>
        <p:nvSpPr>
          <p:cNvPr id="41987" name="Rectangle 3"/>
          <p:cNvSpPr>
            <a:spLocks noGrp="1" noChangeArrowheads="1"/>
          </p:cNvSpPr>
          <p:nvPr>
            <p:ph type="body" idx="1"/>
          </p:nvPr>
        </p:nvSpPr>
        <p:spPr>
          <a:xfrm>
            <a:off x="381000" y="1752600"/>
            <a:ext cx="8229600" cy="4648200"/>
          </a:xfrm>
        </p:spPr>
        <p:txBody>
          <a:bodyPr/>
          <a:lstStyle/>
          <a:p>
            <a:pPr eaLnBrk="1" hangingPunct="1"/>
            <a:r>
              <a:rPr lang="zh-CN" altLang="en-US" smtClean="0"/>
              <a:t>接口隔离原则实例  </a:t>
            </a:r>
          </a:p>
          <a:p>
            <a:pPr lvl="1" eaLnBrk="1" hangingPunct="1"/>
            <a:r>
              <a:rPr lang="zh-CN" altLang="en-US" smtClean="0"/>
              <a:t>实例解析 </a:t>
            </a:r>
            <a:endParaRPr lang="zh-CN" altLang="en-US" sz="2000" smtClean="0"/>
          </a:p>
          <a:p>
            <a:pPr lvl="2" eaLnBrk="1" hangingPunct="1"/>
            <a:endParaRPr lang="en-US" altLang="zh-CN" sz="1800" smtClean="0">
              <a:ea typeface="黑体" pitchFamily="49" charset="-122"/>
            </a:endParaRPr>
          </a:p>
        </p:txBody>
      </p:sp>
      <p:pic>
        <p:nvPicPr>
          <p:cNvPr id="4198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243263"/>
            <a:ext cx="9031288"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38200" y="914400"/>
            <a:ext cx="7696200" cy="685800"/>
          </a:xfrm>
        </p:spPr>
        <p:txBody>
          <a:bodyPr/>
          <a:lstStyle/>
          <a:p>
            <a:pPr eaLnBrk="1" hangingPunct="1"/>
            <a:r>
              <a:rPr lang="zh-CN" altLang="zh-CN" smtClean="0"/>
              <a:t>合成复用原则</a:t>
            </a:r>
            <a:endParaRPr lang="zh-CN" altLang="en-US" smtClean="0"/>
          </a:p>
        </p:txBody>
      </p:sp>
      <p:sp>
        <p:nvSpPr>
          <p:cNvPr id="43011" name="Rectangle 3"/>
          <p:cNvSpPr>
            <a:spLocks noGrp="1" noChangeArrowheads="1"/>
          </p:cNvSpPr>
          <p:nvPr>
            <p:ph type="body" idx="1"/>
          </p:nvPr>
        </p:nvSpPr>
        <p:spPr>
          <a:xfrm>
            <a:off x="381000" y="1752600"/>
            <a:ext cx="8229600" cy="4648200"/>
          </a:xfrm>
        </p:spPr>
        <p:txBody>
          <a:bodyPr/>
          <a:lstStyle/>
          <a:p>
            <a:pPr eaLnBrk="1" hangingPunct="1"/>
            <a:r>
              <a:rPr lang="zh-CN" altLang="en-US" smtClean="0"/>
              <a:t>合成复用原则定义</a:t>
            </a:r>
          </a:p>
          <a:p>
            <a:pPr lvl="1" eaLnBrk="1" hangingPunct="1"/>
            <a:r>
              <a:rPr lang="zh-CN" altLang="en-US" sz="2000" smtClean="0"/>
              <a:t>合成复用原则</a:t>
            </a:r>
            <a:r>
              <a:rPr lang="en-US" altLang="zh-CN" sz="2000" smtClean="0"/>
              <a:t>(Composite Reuse Principle, CRP)</a:t>
            </a:r>
            <a:r>
              <a:rPr lang="zh-CN" altLang="en-US" sz="2000" smtClean="0"/>
              <a:t>又称为组合</a:t>
            </a:r>
            <a:r>
              <a:rPr lang="en-US" altLang="zh-CN" sz="2000" smtClean="0"/>
              <a:t>/</a:t>
            </a:r>
            <a:r>
              <a:rPr lang="zh-CN" altLang="en-US" sz="2000" smtClean="0"/>
              <a:t>聚合复用原则</a:t>
            </a:r>
            <a:r>
              <a:rPr lang="en-US" altLang="zh-CN" sz="2000" smtClean="0"/>
              <a:t>(Composition/ Aggregate Reuse Principle, CARP)</a:t>
            </a:r>
            <a:r>
              <a:rPr lang="zh-CN" altLang="en-US" sz="2000" smtClean="0"/>
              <a:t>，其定义如下：</a:t>
            </a:r>
          </a:p>
          <a:p>
            <a:pPr lvl="2" eaLnBrk="1" hangingPunct="1">
              <a:buFont typeface="Arial" charset="0"/>
              <a:buChar char="•"/>
            </a:pPr>
            <a:r>
              <a:rPr lang="zh-CN" altLang="en-US" smtClean="0">
                <a:solidFill>
                  <a:srgbClr val="FF3300"/>
                </a:solidFill>
                <a:ea typeface="黑体" pitchFamily="49" charset="-122"/>
              </a:rPr>
              <a:t>尽量使用对象组合</a:t>
            </a:r>
            <a:r>
              <a:rPr lang="zh-CN" altLang="en-US" smtClean="0">
                <a:ea typeface="黑体" pitchFamily="49" charset="-122"/>
              </a:rPr>
              <a:t>，而</a:t>
            </a:r>
            <a:r>
              <a:rPr lang="zh-CN" altLang="en-US" smtClean="0">
                <a:solidFill>
                  <a:srgbClr val="FF3300"/>
                </a:solidFill>
                <a:ea typeface="黑体" pitchFamily="49" charset="-122"/>
              </a:rPr>
              <a:t>不是继承</a:t>
            </a:r>
            <a:r>
              <a:rPr lang="zh-CN" altLang="en-US" smtClean="0">
                <a:ea typeface="黑体" pitchFamily="49" charset="-122"/>
              </a:rPr>
              <a:t>来达到复用的目的。</a:t>
            </a:r>
          </a:p>
          <a:p>
            <a:pPr lvl="1" eaLnBrk="1" hangingPunct="1"/>
            <a:r>
              <a:rPr lang="zh-CN" altLang="en-US" sz="2000" smtClean="0"/>
              <a:t>其英文定义为：</a:t>
            </a:r>
          </a:p>
          <a:p>
            <a:pPr lvl="2" eaLnBrk="1" hangingPunct="1">
              <a:buFont typeface="Arial" charset="0"/>
              <a:buChar char="•"/>
            </a:pPr>
            <a:r>
              <a:rPr lang="en-US" altLang="zh-CN" smtClean="0">
                <a:ea typeface="黑体" pitchFamily="49" charset="-122"/>
              </a:rPr>
              <a:t>Favor composition of objects over inheritance as a reuse mechanism.</a:t>
            </a:r>
          </a:p>
          <a:p>
            <a:pPr lvl="2" eaLnBrk="1" hangingPunct="1"/>
            <a:endParaRPr lang="en-US" altLang="zh-CN" smtClean="0">
              <a:ea typeface="黑体" pitchFamily="49"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38200" y="914400"/>
            <a:ext cx="7696200" cy="685800"/>
          </a:xfrm>
        </p:spPr>
        <p:txBody>
          <a:bodyPr/>
          <a:lstStyle/>
          <a:p>
            <a:pPr eaLnBrk="1" hangingPunct="1"/>
            <a:r>
              <a:rPr lang="zh-CN" altLang="zh-CN" smtClean="0"/>
              <a:t>合成复用原则</a:t>
            </a:r>
            <a:endParaRPr lang="zh-CN" altLang="en-US" smtClean="0"/>
          </a:p>
        </p:txBody>
      </p:sp>
      <p:sp>
        <p:nvSpPr>
          <p:cNvPr id="44035" name="Rectangle 3"/>
          <p:cNvSpPr>
            <a:spLocks noGrp="1" noChangeArrowheads="1"/>
          </p:cNvSpPr>
          <p:nvPr>
            <p:ph type="body" idx="1"/>
          </p:nvPr>
        </p:nvSpPr>
        <p:spPr>
          <a:xfrm>
            <a:off x="381000" y="1752600"/>
            <a:ext cx="8229600" cy="4648200"/>
          </a:xfrm>
        </p:spPr>
        <p:txBody>
          <a:bodyPr/>
          <a:lstStyle/>
          <a:p>
            <a:pPr eaLnBrk="1" hangingPunct="1"/>
            <a:r>
              <a:rPr lang="zh-CN" altLang="en-US" smtClean="0"/>
              <a:t>合成复用原则分析 </a:t>
            </a:r>
          </a:p>
          <a:p>
            <a:pPr lvl="1" eaLnBrk="1" hangingPunct="1"/>
            <a:r>
              <a:rPr lang="zh-CN" altLang="en-US" smtClean="0"/>
              <a:t>合成复用原则就是指在一个新的对象里通过</a:t>
            </a:r>
            <a:r>
              <a:rPr lang="zh-CN" altLang="en-US" smtClean="0">
                <a:solidFill>
                  <a:srgbClr val="FF3300"/>
                </a:solidFill>
              </a:rPr>
              <a:t>关联关系（包括组合关系和聚合关系）</a:t>
            </a:r>
            <a:r>
              <a:rPr lang="zh-CN" altLang="en-US" smtClean="0"/>
              <a:t>来使用一些已有的对象，使之成为新对象的一部分；新对象</a:t>
            </a:r>
            <a:r>
              <a:rPr lang="zh-CN" altLang="en-US" smtClean="0">
                <a:solidFill>
                  <a:srgbClr val="FF3300"/>
                </a:solidFill>
              </a:rPr>
              <a:t>通过委派调用已有对象的方法达到复用其已有功能的目的</a:t>
            </a:r>
            <a:r>
              <a:rPr lang="zh-CN" altLang="en-US" smtClean="0"/>
              <a:t>。简言之：要</a:t>
            </a:r>
            <a:r>
              <a:rPr lang="zh-CN" altLang="en-US" smtClean="0">
                <a:solidFill>
                  <a:srgbClr val="FF3300"/>
                </a:solidFill>
              </a:rPr>
              <a:t>尽量使用组合</a:t>
            </a:r>
            <a:r>
              <a:rPr lang="en-US" altLang="zh-CN" smtClean="0">
                <a:solidFill>
                  <a:srgbClr val="FF3300"/>
                </a:solidFill>
              </a:rPr>
              <a:t>/</a:t>
            </a:r>
            <a:r>
              <a:rPr lang="zh-CN" altLang="en-US" smtClean="0">
                <a:solidFill>
                  <a:srgbClr val="FF3300"/>
                </a:solidFill>
              </a:rPr>
              <a:t>聚合关系，少用继承</a:t>
            </a:r>
            <a:r>
              <a:rPr lang="zh-CN" altLang="en-US" smtClean="0"/>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38200" y="914400"/>
            <a:ext cx="7696200" cy="685800"/>
          </a:xfrm>
        </p:spPr>
        <p:txBody>
          <a:bodyPr/>
          <a:lstStyle/>
          <a:p>
            <a:pPr eaLnBrk="1" hangingPunct="1"/>
            <a:r>
              <a:rPr lang="zh-CN" altLang="zh-CN" smtClean="0"/>
              <a:t>合成复用原则</a:t>
            </a:r>
            <a:endParaRPr lang="zh-CN" altLang="en-US" smtClean="0"/>
          </a:p>
        </p:txBody>
      </p:sp>
      <p:sp>
        <p:nvSpPr>
          <p:cNvPr id="45059" name="Rectangle 3"/>
          <p:cNvSpPr>
            <a:spLocks noGrp="1" noChangeArrowheads="1"/>
          </p:cNvSpPr>
          <p:nvPr>
            <p:ph type="body" idx="1"/>
          </p:nvPr>
        </p:nvSpPr>
        <p:spPr>
          <a:xfrm>
            <a:off x="381000" y="1752600"/>
            <a:ext cx="8229600" cy="4648200"/>
          </a:xfrm>
        </p:spPr>
        <p:txBody>
          <a:bodyPr/>
          <a:lstStyle/>
          <a:p>
            <a:pPr eaLnBrk="1" hangingPunct="1"/>
            <a:r>
              <a:rPr lang="zh-CN" altLang="en-US" smtClean="0"/>
              <a:t>合成复用原则分析 </a:t>
            </a:r>
          </a:p>
          <a:p>
            <a:pPr lvl="1" eaLnBrk="1" hangingPunct="1"/>
            <a:r>
              <a:rPr lang="zh-CN" altLang="en-US" smtClean="0"/>
              <a:t>在面向对象设计中，可以通过两种基本方法在不同的环境中复用已有的设计和实现，即通过</a:t>
            </a:r>
            <a:r>
              <a:rPr lang="zh-CN" altLang="en-US" smtClean="0">
                <a:solidFill>
                  <a:srgbClr val="FF3300"/>
                </a:solidFill>
              </a:rPr>
              <a:t>组合</a:t>
            </a:r>
            <a:r>
              <a:rPr lang="en-US" altLang="zh-CN" smtClean="0">
                <a:solidFill>
                  <a:srgbClr val="FF3300"/>
                </a:solidFill>
              </a:rPr>
              <a:t>/</a:t>
            </a:r>
            <a:r>
              <a:rPr lang="zh-CN" altLang="en-US" smtClean="0">
                <a:solidFill>
                  <a:srgbClr val="FF3300"/>
                </a:solidFill>
              </a:rPr>
              <a:t>聚合关系</a:t>
            </a:r>
            <a:r>
              <a:rPr lang="zh-CN" altLang="en-US" smtClean="0"/>
              <a:t>或通过</a:t>
            </a:r>
            <a:r>
              <a:rPr lang="zh-CN" altLang="en-US" smtClean="0">
                <a:solidFill>
                  <a:srgbClr val="FF3300"/>
                </a:solidFill>
              </a:rPr>
              <a:t>继承</a:t>
            </a:r>
            <a:r>
              <a:rPr lang="zh-CN" altLang="en-US" smtClean="0"/>
              <a:t>。</a:t>
            </a:r>
          </a:p>
          <a:p>
            <a:pPr lvl="2" eaLnBrk="1" hangingPunct="1">
              <a:buFont typeface="Arial" charset="0"/>
              <a:buChar char="•"/>
            </a:pPr>
            <a:r>
              <a:rPr lang="zh-CN" altLang="en-US" smtClean="0">
                <a:ea typeface="黑体" pitchFamily="49" charset="-122"/>
              </a:rPr>
              <a:t>继承复用：实现简单，易于扩展。破坏系统的封装性；从基类继承而来的实现是静态的，不可能在运行时发生改变，没有足够的灵活性；只能在有限的环境中使用。（</a:t>
            </a:r>
            <a:r>
              <a:rPr lang="zh-CN" altLang="en-US" smtClean="0">
                <a:solidFill>
                  <a:srgbClr val="FF3300"/>
                </a:solidFill>
                <a:ea typeface="黑体" pitchFamily="49" charset="-122"/>
              </a:rPr>
              <a:t>“白箱”</a:t>
            </a:r>
            <a:r>
              <a:rPr lang="zh-CN" altLang="en-US" smtClean="0">
                <a:ea typeface="黑体" pitchFamily="49" charset="-122"/>
              </a:rPr>
              <a:t>复用 ）</a:t>
            </a:r>
          </a:p>
          <a:p>
            <a:pPr lvl="2" eaLnBrk="1" hangingPunct="1">
              <a:buFont typeface="Arial" charset="0"/>
              <a:buChar char="•"/>
            </a:pPr>
            <a:r>
              <a:rPr lang="zh-CN" altLang="en-US" smtClean="0">
                <a:ea typeface="黑体" pitchFamily="49" charset="-122"/>
              </a:rPr>
              <a:t>组合</a:t>
            </a:r>
            <a:r>
              <a:rPr lang="en-US" altLang="zh-CN" smtClean="0">
                <a:ea typeface="黑体" pitchFamily="49" charset="-122"/>
              </a:rPr>
              <a:t>/</a:t>
            </a:r>
            <a:r>
              <a:rPr lang="zh-CN" altLang="en-US" smtClean="0">
                <a:ea typeface="黑体" pitchFamily="49" charset="-122"/>
              </a:rPr>
              <a:t>聚合复用：耦合度相对较低，选择性地调用成员对象的操作；可以在运行时动态进行。（</a:t>
            </a:r>
            <a:r>
              <a:rPr lang="zh-CN" altLang="en-US" smtClean="0">
                <a:solidFill>
                  <a:srgbClr val="FF3300"/>
                </a:solidFill>
                <a:ea typeface="黑体" pitchFamily="49" charset="-122"/>
              </a:rPr>
              <a:t>“黑箱”</a:t>
            </a:r>
            <a:r>
              <a:rPr lang="zh-CN" altLang="en-US" smtClean="0">
                <a:ea typeface="黑体" pitchFamily="49" charset="-122"/>
              </a:rPr>
              <a:t>复用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914400"/>
            <a:ext cx="7696200" cy="685800"/>
          </a:xfrm>
        </p:spPr>
        <p:txBody>
          <a:bodyPr/>
          <a:lstStyle/>
          <a:p>
            <a:pPr eaLnBrk="1" hangingPunct="1"/>
            <a:r>
              <a:rPr lang="zh-CN" altLang="zh-CN" smtClean="0"/>
              <a:t>合成复用原则</a:t>
            </a:r>
            <a:endParaRPr lang="zh-CN" altLang="en-US" smtClean="0"/>
          </a:p>
        </p:txBody>
      </p:sp>
      <p:sp>
        <p:nvSpPr>
          <p:cNvPr id="46083" name="Rectangle 3"/>
          <p:cNvSpPr>
            <a:spLocks noGrp="1" noChangeArrowheads="1"/>
          </p:cNvSpPr>
          <p:nvPr>
            <p:ph type="body" idx="1"/>
          </p:nvPr>
        </p:nvSpPr>
        <p:spPr>
          <a:xfrm>
            <a:off x="381000" y="1752600"/>
            <a:ext cx="8229600" cy="4648200"/>
          </a:xfrm>
        </p:spPr>
        <p:txBody>
          <a:bodyPr/>
          <a:lstStyle/>
          <a:p>
            <a:pPr eaLnBrk="1" hangingPunct="1"/>
            <a:r>
              <a:rPr lang="zh-CN" altLang="en-US" smtClean="0"/>
              <a:t>合成复用原则分析 </a:t>
            </a:r>
          </a:p>
          <a:p>
            <a:pPr lvl="1" algn="just" eaLnBrk="1" hangingPunct="1"/>
            <a:r>
              <a:rPr lang="zh-CN" altLang="en-US" smtClean="0"/>
              <a:t>组合</a:t>
            </a:r>
            <a:r>
              <a:rPr lang="en-US" altLang="zh-CN" smtClean="0"/>
              <a:t>/</a:t>
            </a:r>
            <a:r>
              <a:rPr lang="zh-CN" altLang="en-US" smtClean="0"/>
              <a:t>聚合可以</a:t>
            </a:r>
            <a:r>
              <a:rPr lang="zh-CN" altLang="en-US" smtClean="0">
                <a:solidFill>
                  <a:srgbClr val="FF3300"/>
                </a:solidFill>
              </a:rPr>
              <a:t>使系统更加灵活</a:t>
            </a:r>
            <a:r>
              <a:rPr lang="zh-CN" altLang="en-US" smtClean="0"/>
              <a:t>，类与类之间的</a:t>
            </a:r>
            <a:r>
              <a:rPr lang="zh-CN" altLang="en-US" smtClean="0">
                <a:solidFill>
                  <a:srgbClr val="FF3300"/>
                </a:solidFill>
              </a:rPr>
              <a:t>耦合度降低</a:t>
            </a:r>
            <a:r>
              <a:rPr lang="zh-CN" altLang="en-US" smtClean="0"/>
              <a:t>，一个类的变化对其他类造成的影响相对较少，因此一般</a:t>
            </a:r>
            <a:r>
              <a:rPr lang="zh-CN" altLang="en-US" smtClean="0">
                <a:solidFill>
                  <a:srgbClr val="FF3300"/>
                </a:solidFill>
              </a:rPr>
              <a:t>首选使用组合</a:t>
            </a:r>
            <a:r>
              <a:rPr lang="en-US" altLang="zh-CN" smtClean="0">
                <a:solidFill>
                  <a:srgbClr val="FF3300"/>
                </a:solidFill>
              </a:rPr>
              <a:t>/</a:t>
            </a:r>
            <a:r>
              <a:rPr lang="zh-CN" altLang="en-US" smtClean="0">
                <a:solidFill>
                  <a:srgbClr val="FF3300"/>
                </a:solidFill>
              </a:rPr>
              <a:t>聚合来实现复用</a:t>
            </a:r>
            <a:r>
              <a:rPr lang="zh-CN" altLang="en-US" smtClean="0"/>
              <a:t>；其次才考虑继承，在使用继承时，需要严格遵循里氏代换原则，有效使用继承会有助于对问题的理解，降低复杂度，而滥用继承反而会增加系统构建和维护的难度以及系统的复杂度，因此需要</a:t>
            </a:r>
            <a:r>
              <a:rPr lang="zh-CN" altLang="en-US" smtClean="0">
                <a:solidFill>
                  <a:srgbClr val="FF3300"/>
                </a:solidFill>
              </a:rPr>
              <a:t>慎重使用继承复用</a:t>
            </a:r>
            <a:r>
              <a:rPr lang="zh-CN" altLang="en-US" smtClean="0"/>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38200" y="914400"/>
            <a:ext cx="7696200" cy="685800"/>
          </a:xfrm>
        </p:spPr>
        <p:txBody>
          <a:bodyPr/>
          <a:lstStyle/>
          <a:p>
            <a:pPr eaLnBrk="1" hangingPunct="1"/>
            <a:r>
              <a:rPr lang="zh-CN" altLang="zh-CN" smtClean="0"/>
              <a:t>合成复用原则</a:t>
            </a:r>
            <a:endParaRPr lang="zh-CN" altLang="en-US" smtClean="0"/>
          </a:p>
        </p:txBody>
      </p:sp>
      <p:sp>
        <p:nvSpPr>
          <p:cNvPr id="47107" name="Rectangle 3"/>
          <p:cNvSpPr>
            <a:spLocks noGrp="1" noChangeArrowheads="1"/>
          </p:cNvSpPr>
          <p:nvPr>
            <p:ph type="body" idx="1"/>
          </p:nvPr>
        </p:nvSpPr>
        <p:spPr>
          <a:xfrm>
            <a:off x="381000" y="1752600"/>
            <a:ext cx="8229600" cy="4648200"/>
          </a:xfrm>
        </p:spPr>
        <p:txBody>
          <a:bodyPr/>
          <a:lstStyle/>
          <a:p>
            <a:pPr eaLnBrk="1" hangingPunct="1"/>
            <a:r>
              <a:rPr lang="zh-CN" altLang="en-US" smtClean="0"/>
              <a:t>合成复用原则实例  </a:t>
            </a:r>
          </a:p>
          <a:p>
            <a:pPr lvl="1" eaLnBrk="1" hangingPunct="1"/>
            <a:r>
              <a:rPr lang="zh-CN" altLang="en-US" smtClean="0"/>
              <a:t>实例说明</a:t>
            </a:r>
          </a:p>
          <a:p>
            <a:pPr lvl="2" eaLnBrk="1" hangingPunct="1">
              <a:buFont typeface="Arial" charset="0"/>
              <a:buChar char="•"/>
            </a:pPr>
            <a:r>
              <a:rPr lang="zh-CN" altLang="en-US" smtClean="0">
                <a:ea typeface="黑体" pitchFamily="49" charset="-122"/>
              </a:rPr>
              <a:t>某教学管理系统部分数据库访问类设计如图所示：</a:t>
            </a:r>
          </a:p>
        </p:txBody>
      </p:sp>
      <p:pic>
        <p:nvPicPr>
          <p:cNvPr id="47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63" y="3581400"/>
            <a:ext cx="7704137"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5"/>
          <p:cNvSpPr>
            <a:spLocks noChangeArrowheads="1"/>
          </p:cNvSpPr>
          <p:nvPr/>
        </p:nvSpPr>
        <p:spPr bwMode="auto">
          <a:xfrm>
            <a:off x="2667000" y="3505200"/>
            <a:ext cx="3429000" cy="12192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38200" y="914400"/>
            <a:ext cx="7696200" cy="685800"/>
          </a:xfrm>
        </p:spPr>
        <p:txBody>
          <a:bodyPr/>
          <a:lstStyle/>
          <a:p>
            <a:pPr eaLnBrk="1" hangingPunct="1"/>
            <a:r>
              <a:rPr lang="zh-CN" altLang="zh-CN" smtClean="0"/>
              <a:t>合成复用原则</a:t>
            </a:r>
            <a:endParaRPr lang="zh-CN" altLang="en-US" smtClean="0"/>
          </a:p>
        </p:txBody>
      </p:sp>
      <p:sp>
        <p:nvSpPr>
          <p:cNvPr id="48131" name="Rectangle 3"/>
          <p:cNvSpPr>
            <a:spLocks noGrp="1" noChangeArrowheads="1"/>
          </p:cNvSpPr>
          <p:nvPr>
            <p:ph type="body" idx="1"/>
          </p:nvPr>
        </p:nvSpPr>
        <p:spPr>
          <a:xfrm>
            <a:off x="381000" y="1752600"/>
            <a:ext cx="8229600" cy="4648200"/>
          </a:xfrm>
        </p:spPr>
        <p:txBody>
          <a:bodyPr/>
          <a:lstStyle/>
          <a:p>
            <a:pPr eaLnBrk="1" hangingPunct="1"/>
            <a:r>
              <a:rPr lang="zh-CN" altLang="en-US" smtClean="0"/>
              <a:t>合成复用原则实例  </a:t>
            </a:r>
          </a:p>
          <a:p>
            <a:pPr lvl="1" eaLnBrk="1" hangingPunct="1"/>
            <a:r>
              <a:rPr lang="zh-CN" altLang="en-US" smtClean="0"/>
              <a:t>实例说明</a:t>
            </a:r>
          </a:p>
          <a:p>
            <a:pPr lvl="2" eaLnBrk="1" hangingPunct="1">
              <a:buFont typeface="Arial" charset="0"/>
              <a:buChar char="•"/>
            </a:pPr>
            <a:r>
              <a:rPr lang="zh-CN" altLang="en-US" smtClean="0">
                <a:ea typeface="黑体" pitchFamily="49" charset="-122"/>
              </a:rPr>
              <a:t>如果需要更换数据库连接方式，如原来采用</a:t>
            </a:r>
            <a:r>
              <a:rPr lang="en-US" altLang="zh-CN" smtClean="0">
                <a:ea typeface="黑体" pitchFamily="49" charset="-122"/>
              </a:rPr>
              <a:t>JDBC</a:t>
            </a:r>
            <a:r>
              <a:rPr lang="zh-CN" altLang="en-US" smtClean="0">
                <a:ea typeface="黑体" pitchFamily="49" charset="-122"/>
              </a:rPr>
              <a:t>连接数据库，现在采用数据库连接池连接，则需要修改</a:t>
            </a:r>
            <a:r>
              <a:rPr lang="en-US" altLang="zh-CN" smtClean="0">
                <a:ea typeface="黑体" pitchFamily="49" charset="-122"/>
              </a:rPr>
              <a:t>DBUtil</a:t>
            </a:r>
            <a:r>
              <a:rPr lang="zh-CN" altLang="en-US" smtClean="0">
                <a:ea typeface="黑体" pitchFamily="49" charset="-122"/>
              </a:rPr>
              <a:t>类源代码。如果</a:t>
            </a:r>
            <a:r>
              <a:rPr lang="en-US" altLang="zh-CN" smtClean="0">
                <a:ea typeface="黑体" pitchFamily="49" charset="-122"/>
              </a:rPr>
              <a:t>StudentDAO</a:t>
            </a:r>
            <a:r>
              <a:rPr lang="zh-CN" altLang="en-US" smtClean="0">
                <a:ea typeface="黑体" pitchFamily="49" charset="-122"/>
              </a:rPr>
              <a:t>采用</a:t>
            </a:r>
            <a:r>
              <a:rPr lang="en-US" altLang="zh-CN" smtClean="0">
                <a:ea typeface="黑体" pitchFamily="49" charset="-122"/>
              </a:rPr>
              <a:t>JDBC</a:t>
            </a:r>
            <a:r>
              <a:rPr lang="zh-CN" altLang="en-US" smtClean="0">
                <a:ea typeface="黑体" pitchFamily="49" charset="-122"/>
              </a:rPr>
              <a:t>连接，但是</a:t>
            </a:r>
            <a:r>
              <a:rPr lang="en-US" altLang="zh-CN" smtClean="0">
                <a:ea typeface="黑体" pitchFamily="49" charset="-122"/>
              </a:rPr>
              <a:t>TeacherDAO</a:t>
            </a:r>
            <a:r>
              <a:rPr lang="zh-CN" altLang="en-US" smtClean="0">
                <a:ea typeface="黑体" pitchFamily="49" charset="-122"/>
              </a:rPr>
              <a:t>采用连接池连接，则需要增加一个新的</a:t>
            </a:r>
            <a:r>
              <a:rPr lang="en-US" altLang="zh-CN" smtClean="0">
                <a:ea typeface="黑体" pitchFamily="49" charset="-122"/>
              </a:rPr>
              <a:t>DBUtil</a:t>
            </a:r>
            <a:r>
              <a:rPr lang="zh-CN" altLang="en-US" smtClean="0">
                <a:ea typeface="黑体" pitchFamily="49" charset="-122"/>
              </a:rPr>
              <a:t>类，并修改</a:t>
            </a:r>
            <a:r>
              <a:rPr lang="en-US" altLang="zh-CN" smtClean="0">
                <a:ea typeface="黑体" pitchFamily="49" charset="-122"/>
              </a:rPr>
              <a:t>StudentDAO</a:t>
            </a:r>
            <a:r>
              <a:rPr lang="zh-CN" altLang="en-US" smtClean="0">
                <a:ea typeface="黑体" pitchFamily="49" charset="-122"/>
              </a:rPr>
              <a:t>或</a:t>
            </a:r>
            <a:r>
              <a:rPr lang="en-US" altLang="zh-CN" smtClean="0">
                <a:ea typeface="黑体" pitchFamily="49" charset="-122"/>
              </a:rPr>
              <a:t>TeacherDAO</a:t>
            </a:r>
            <a:r>
              <a:rPr lang="zh-CN" altLang="en-US" smtClean="0">
                <a:ea typeface="黑体" pitchFamily="49" charset="-122"/>
              </a:rPr>
              <a:t>的源代码，使之继承新的数据库连接类，这将违背开闭原则，系统扩展性较差。</a:t>
            </a:r>
          </a:p>
          <a:p>
            <a:pPr lvl="2" eaLnBrk="1" hangingPunct="1">
              <a:buFont typeface="Arial" charset="0"/>
              <a:buChar char="•"/>
            </a:pPr>
            <a:r>
              <a:rPr lang="zh-CN" altLang="en-US" smtClean="0">
                <a:ea typeface="黑体" pitchFamily="49" charset="-122"/>
              </a:rPr>
              <a:t>现使用合成复用原则对其进行重构。</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38200" y="914400"/>
            <a:ext cx="7696200" cy="685800"/>
          </a:xfrm>
        </p:spPr>
        <p:txBody>
          <a:bodyPr/>
          <a:lstStyle/>
          <a:p>
            <a:pPr eaLnBrk="1" hangingPunct="1"/>
            <a:r>
              <a:rPr lang="zh-CN" altLang="zh-CN" smtClean="0"/>
              <a:t>合成复用原则</a:t>
            </a:r>
            <a:endParaRPr lang="zh-CN" altLang="en-US" smtClean="0"/>
          </a:p>
        </p:txBody>
      </p:sp>
      <p:sp>
        <p:nvSpPr>
          <p:cNvPr id="49155" name="Rectangle 3"/>
          <p:cNvSpPr>
            <a:spLocks noGrp="1" noChangeArrowheads="1"/>
          </p:cNvSpPr>
          <p:nvPr>
            <p:ph type="body" idx="1"/>
          </p:nvPr>
        </p:nvSpPr>
        <p:spPr>
          <a:xfrm>
            <a:off x="381000" y="1752600"/>
            <a:ext cx="8229600" cy="4648200"/>
          </a:xfrm>
        </p:spPr>
        <p:txBody>
          <a:bodyPr/>
          <a:lstStyle/>
          <a:p>
            <a:pPr eaLnBrk="1" hangingPunct="1"/>
            <a:r>
              <a:rPr lang="zh-CN" altLang="en-US" smtClean="0"/>
              <a:t>合成复用原则实例  </a:t>
            </a:r>
          </a:p>
          <a:p>
            <a:pPr lvl="1" eaLnBrk="1" hangingPunct="1"/>
            <a:r>
              <a:rPr lang="zh-CN" altLang="en-US" smtClean="0"/>
              <a:t>实例解析 </a:t>
            </a:r>
          </a:p>
        </p:txBody>
      </p:sp>
      <p:pic>
        <p:nvPicPr>
          <p:cNvPr id="491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2454275"/>
            <a:ext cx="8245475"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838200" y="914400"/>
            <a:ext cx="7696200" cy="685800"/>
          </a:xfrm>
        </p:spPr>
        <p:txBody>
          <a:bodyPr/>
          <a:lstStyle/>
          <a:p>
            <a:pPr eaLnBrk="1" hangingPunct="1"/>
            <a:r>
              <a:rPr lang="zh-CN" altLang="en-US" smtClean="0"/>
              <a:t>迪米特法则 </a:t>
            </a:r>
          </a:p>
        </p:txBody>
      </p:sp>
      <p:sp>
        <p:nvSpPr>
          <p:cNvPr id="50179" name="Rectangle 3"/>
          <p:cNvSpPr>
            <a:spLocks noGrp="1" noChangeArrowheads="1"/>
          </p:cNvSpPr>
          <p:nvPr>
            <p:ph type="body" idx="1"/>
          </p:nvPr>
        </p:nvSpPr>
        <p:spPr>
          <a:xfrm>
            <a:off x="381000" y="1752600"/>
            <a:ext cx="8229600" cy="4648200"/>
          </a:xfrm>
        </p:spPr>
        <p:txBody>
          <a:bodyPr/>
          <a:lstStyle/>
          <a:p>
            <a:pPr eaLnBrk="1" hangingPunct="1"/>
            <a:r>
              <a:rPr lang="zh-CN" altLang="en-US" sz="2800" smtClean="0"/>
              <a:t>迪米特法则定义</a:t>
            </a:r>
          </a:p>
          <a:p>
            <a:pPr lvl="1" eaLnBrk="1" hangingPunct="1"/>
            <a:r>
              <a:rPr lang="zh-CN" altLang="en-US" sz="2000" smtClean="0"/>
              <a:t>迪米特法则</a:t>
            </a:r>
            <a:r>
              <a:rPr lang="en-US" altLang="zh-CN" sz="2000" smtClean="0"/>
              <a:t>(Law of Demeter, LoD)</a:t>
            </a:r>
            <a:r>
              <a:rPr lang="zh-CN" altLang="en-US" sz="2000" smtClean="0"/>
              <a:t>又称为最少知识原则</a:t>
            </a:r>
            <a:r>
              <a:rPr lang="en-US" altLang="zh-CN" sz="2000" smtClean="0"/>
              <a:t>(Least Knowledge Principle, LKP)</a:t>
            </a:r>
            <a:r>
              <a:rPr lang="zh-CN" altLang="en-US" sz="2000" smtClean="0"/>
              <a:t>，它有多种定义方法，其中几种典型定义如下：</a:t>
            </a:r>
          </a:p>
          <a:p>
            <a:pPr lvl="2" eaLnBrk="1" hangingPunct="1"/>
            <a:r>
              <a:rPr lang="en-US" altLang="zh-CN" sz="1800" smtClean="0">
                <a:ea typeface="黑体" pitchFamily="49" charset="-122"/>
              </a:rPr>
              <a:t>(1) </a:t>
            </a:r>
            <a:r>
              <a:rPr lang="zh-CN" altLang="en-US" sz="1800" smtClean="0">
                <a:solidFill>
                  <a:srgbClr val="FF3300"/>
                </a:solidFill>
                <a:ea typeface="黑体" pitchFamily="49" charset="-122"/>
              </a:rPr>
              <a:t>不要和“陌生人”说话</a:t>
            </a:r>
            <a:r>
              <a:rPr lang="zh-CN" altLang="en-US" sz="1800" smtClean="0">
                <a:ea typeface="黑体" pitchFamily="49" charset="-122"/>
              </a:rPr>
              <a:t>。英文定义为：</a:t>
            </a:r>
            <a:r>
              <a:rPr lang="en-US" altLang="zh-CN" sz="1800" smtClean="0">
                <a:ea typeface="黑体" pitchFamily="49" charset="-122"/>
              </a:rPr>
              <a:t>Don't talk to strangers.</a:t>
            </a:r>
          </a:p>
          <a:p>
            <a:pPr lvl="2" eaLnBrk="1" hangingPunct="1"/>
            <a:r>
              <a:rPr lang="en-US" altLang="zh-CN" sz="1800" smtClean="0">
                <a:ea typeface="黑体" pitchFamily="49" charset="-122"/>
              </a:rPr>
              <a:t>(2) </a:t>
            </a:r>
            <a:r>
              <a:rPr lang="zh-CN" altLang="en-US" sz="1800" smtClean="0">
                <a:solidFill>
                  <a:srgbClr val="FF3300"/>
                </a:solidFill>
                <a:ea typeface="黑体" pitchFamily="49" charset="-122"/>
              </a:rPr>
              <a:t>只与你的直接朋友通信</a:t>
            </a:r>
            <a:r>
              <a:rPr lang="zh-CN" altLang="en-US" sz="1800" smtClean="0">
                <a:ea typeface="黑体" pitchFamily="49" charset="-122"/>
              </a:rPr>
              <a:t>。英文定义为：</a:t>
            </a:r>
            <a:r>
              <a:rPr lang="en-US" altLang="zh-CN" sz="1800" smtClean="0">
                <a:ea typeface="黑体" pitchFamily="49" charset="-122"/>
              </a:rPr>
              <a:t>Talk only to your immediate friends.</a:t>
            </a:r>
          </a:p>
          <a:p>
            <a:pPr lvl="2" eaLnBrk="1" hangingPunct="1"/>
            <a:r>
              <a:rPr lang="en-US" altLang="zh-CN" sz="1800" smtClean="0">
                <a:ea typeface="黑体" pitchFamily="49" charset="-122"/>
              </a:rPr>
              <a:t>(3) </a:t>
            </a:r>
            <a:r>
              <a:rPr lang="zh-CN" altLang="en-US" sz="1800" smtClean="0">
                <a:solidFill>
                  <a:srgbClr val="FF3300"/>
                </a:solidFill>
                <a:ea typeface="黑体" pitchFamily="49" charset="-122"/>
              </a:rPr>
              <a:t>每一个软件单位对其他的单位都只有最少的知识，而且局限于那些与本单位密切相关的软件单位。</a:t>
            </a:r>
            <a:r>
              <a:rPr lang="zh-CN" altLang="en-US" sz="1800" smtClean="0">
                <a:ea typeface="黑体" pitchFamily="49" charset="-122"/>
              </a:rPr>
              <a:t>英文定义为：</a:t>
            </a:r>
            <a:r>
              <a:rPr lang="en-US" altLang="zh-CN" sz="1800" smtClean="0">
                <a:ea typeface="黑体" pitchFamily="49" charset="-122"/>
              </a:rPr>
              <a:t>Each unit should have only limited knowledge about other units: only units "closely" related to the current unit.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838200" y="914400"/>
            <a:ext cx="7696200" cy="685800"/>
          </a:xfrm>
        </p:spPr>
        <p:txBody>
          <a:bodyPr/>
          <a:lstStyle/>
          <a:p>
            <a:pPr eaLnBrk="1" hangingPunct="1"/>
            <a:r>
              <a:rPr lang="zh-CN" altLang="en-US" smtClean="0"/>
              <a:t>迪米特法则 </a:t>
            </a:r>
          </a:p>
        </p:txBody>
      </p:sp>
      <p:sp>
        <p:nvSpPr>
          <p:cNvPr id="51203" name="Rectangle 3"/>
          <p:cNvSpPr>
            <a:spLocks noGrp="1" noChangeArrowheads="1"/>
          </p:cNvSpPr>
          <p:nvPr>
            <p:ph type="body" idx="1"/>
          </p:nvPr>
        </p:nvSpPr>
        <p:spPr>
          <a:xfrm>
            <a:off x="381000" y="1752600"/>
            <a:ext cx="8229600" cy="4648200"/>
          </a:xfrm>
        </p:spPr>
        <p:txBody>
          <a:bodyPr/>
          <a:lstStyle/>
          <a:p>
            <a:pPr eaLnBrk="1" hangingPunct="1"/>
            <a:r>
              <a:rPr lang="zh-CN" altLang="en-US" smtClean="0"/>
              <a:t>迪米特法则分析</a:t>
            </a:r>
          </a:p>
          <a:p>
            <a:pPr lvl="1" eaLnBrk="1" hangingPunct="1"/>
            <a:r>
              <a:rPr lang="zh-CN" altLang="en-US" smtClean="0"/>
              <a:t>迪米特法则来自于</a:t>
            </a:r>
            <a:r>
              <a:rPr lang="en-US" altLang="zh-CN" smtClean="0"/>
              <a:t>1987</a:t>
            </a:r>
            <a:r>
              <a:rPr lang="zh-CN" altLang="en-US" smtClean="0"/>
              <a:t>年秋美国东北大学</a:t>
            </a:r>
            <a:r>
              <a:rPr lang="en-US" altLang="zh-CN" smtClean="0"/>
              <a:t>(Northeastern University)</a:t>
            </a:r>
            <a:r>
              <a:rPr lang="zh-CN" altLang="en-US" smtClean="0"/>
              <a:t>一个</a:t>
            </a:r>
            <a:r>
              <a:rPr lang="zh-CN" altLang="en-US" smtClean="0">
                <a:solidFill>
                  <a:srgbClr val="FF3300"/>
                </a:solidFill>
              </a:rPr>
              <a:t>名为“</a:t>
            </a:r>
            <a:r>
              <a:rPr lang="en-US" altLang="zh-CN" smtClean="0">
                <a:solidFill>
                  <a:srgbClr val="FF3300"/>
                </a:solidFill>
              </a:rPr>
              <a:t>Demeter”</a:t>
            </a:r>
            <a:r>
              <a:rPr lang="zh-CN" altLang="en-US" smtClean="0">
                <a:solidFill>
                  <a:srgbClr val="FF3300"/>
                </a:solidFill>
              </a:rPr>
              <a:t>的研究项目</a:t>
            </a:r>
            <a:r>
              <a:rPr lang="zh-CN" altLang="en-US" smtClean="0"/>
              <a:t>。</a:t>
            </a:r>
          </a:p>
          <a:p>
            <a:pPr lvl="1" eaLnBrk="1" hangingPunct="1"/>
            <a:r>
              <a:rPr lang="zh-CN" altLang="en-US" smtClean="0"/>
              <a:t>简单地说，迪米特法则就是指</a:t>
            </a:r>
            <a:r>
              <a:rPr lang="zh-CN" altLang="en-US" smtClean="0">
                <a:solidFill>
                  <a:srgbClr val="FF3300"/>
                </a:solidFill>
              </a:rPr>
              <a:t>一个软件实体应当尽可能少的与其他实体发生相互作用</a:t>
            </a:r>
            <a:r>
              <a:rPr lang="zh-CN" altLang="en-US" smtClean="0"/>
              <a:t>。这样，当一个模块修改时，就会尽量少的影响其他的模块，扩展会相对容易，这是对软件实体之间通信的限制，它要求限制软件实体之间通信的宽度和深度。</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38200" y="914400"/>
            <a:ext cx="7696200" cy="685800"/>
          </a:xfrm>
        </p:spPr>
        <p:txBody>
          <a:bodyPr/>
          <a:lstStyle/>
          <a:p>
            <a:pPr eaLnBrk="1" hangingPunct="1"/>
            <a:r>
              <a:rPr lang="zh-CN" altLang="en-US" smtClean="0"/>
              <a:t>面向对象设计原则概述</a:t>
            </a:r>
          </a:p>
        </p:txBody>
      </p:sp>
      <p:sp>
        <p:nvSpPr>
          <p:cNvPr id="7171" name="Rectangle 3"/>
          <p:cNvSpPr>
            <a:spLocks noGrp="1" noChangeArrowheads="1"/>
          </p:cNvSpPr>
          <p:nvPr>
            <p:ph type="body" idx="1"/>
          </p:nvPr>
        </p:nvSpPr>
        <p:spPr/>
        <p:txBody>
          <a:bodyPr/>
          <a:lstStyle/>
          <a:p>
            <a:pPr eaLnBrk="1" hangingPunct="1"/>
            <a:r>
              <a:rPr lang="zh-CN" altLang="en-US" smtClean="0"/>
              <a:t>软件的可维护性和可复用性</a:t>
            </a:r>
          </a:p>
          <a:p>
            <a:pPr lvl="1" eaLnBrk="1" hangingPunct="1"/>
            <a:r>
              <a:rPr lang="zh-CN" altLang="en-US" smtClean="0"/>
              <a:t>软件工程和建模大师</a:t>
            </a:r>
            <a:r>
              <a:rPr lang="en-US" altLang="zh-CN" smtClean="0">
                <a:solidFill>
                  <a:srgbClr val="FF3300"/>
                </a:solidFill>
              </a:rPr>
              <a:t>Peter Coad</a:t>
            </a:r>
            <a:r>
              <a:rPr lang="zh-CN" altLang="en-US" smtClean="0"/>
              <a:t>认为，一个好的系统设计应该具备如下三个性质：</a:t>
            </a:r>
          </a:p>
          <a:p>
            <a:pPr lvl="2" eaLnBrk="1" hangingPunct="1">
              <a:buFont typeface="Arial" charset="0"/>
              <a:buChar char="•"/>
            </a:pPr>
            <a:r>
              <a:rPr lang="zh-CN" altLang="en-US" smtClean="0">
                <a:ea typeface="黑体" pitchFamily="49" charset="-122"/>
              </a:rPr>
              <a:t>可扩展性</a:t>
            </a:r>
            <a:r>
              <a:rPr lang="en-US" altLang="zh-CN" smtClean="0">
                <a:ea typeface="黑体" pitchFamily="49" charset="-122"/>
              </a:rPr>
              <a:t>(Extensibility) </a:t>
            </a:r>
          </a:p>
          <a:p>
            <a:pPr lvl="2" eaLnBrk="1" hangingPunct="1">
              <a:buFont typeface="Arial" charset="0"/>
              <a:buChar char="•"/>
            </a:pPr>
            <a:r>
              <a:rPr lang="zh-CN" altLang="en-US" smtClean="0">
                <a:ea typeface="黑体" pitchFamily="49" charset="-122"/>
              </a:rPr>
              <a:t>灵活性</a:t>
            </a:r>
            <a:r>
              <a:rPr lang="en-US" altLang="zh-CN" smtClean="0">
                <a:ea typeface="黑体" pitchFamily="49" charset="-122"/>
              </a:rPr>
              <a:t>(Flexibility)</a:t>
            </a:r>
          </a:p>
          <a:p>
            <a:pPr lvl="2" eaLnBrk="1" hangingPunct="1">
              <a:buFont typeface="Arial" charset="0"/>
              <a:buChar char="•"/>
            </a:pPr>
            <a:r>
              <a:rPr lang="zh-CN" altLang="en-US" smtClean="0">
                <a:ea typeface="黑体" pitchFamily="49" charset="-122"/>
              </a:rPr>
              <a:t>可插入性</a:t>
            </a:r>
            <a:r>
              <a:rPr lang="en-US" altLang="zh-CN" smtClean="0">
                <a:ea typeface="黑体" pitchFamily="49" charset="-122"/>
              </a:rPr>
              <a:t>(Pluggability) </a:t>
            </a:r>
          </a:p>
        </p:txBody>
      </p:sp>
      <p:pic>
        <p:nvPicPr>
          <p:cNvPr id="7172" name="Picture 5" descr="s3793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788" y="3962400"/>
            <a:ext cx="220821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6" descr="coad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550" y="3352800"/>
            <a:ext cx="22796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Rectangle 7"/>
          <p:cNvSpPr>
            <a:spLocks noChangeArrowheads="1"/>
          </p:cNvSpPr>
          <p:nvPr/>
        </p:nvSpPr>
        <p:spPr bwMode="auto">
          <a:xfrm>
            <a:off x="7134225" y="3128963"/>
            <a:ext cx="1400175" cy="376237"/>
          </a:xfrm>
          <a:prstGeom prst="rect">
            <a:avLst/>
          </a:prstGeom>
          <a:solidFill>
            <a:srgbClr val="DBD9F7"/>
          </a:solidFill>
          <a:ln w="9525">
            <a:solidFill>
              <a:schemeClr val="tx1"/>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b="1">
                <a:solidFill>
                  <a:srgbClr val="FF3300"/>
                </a:solidFill>
              </a:rPr>
              <a:t>Peter Coad</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838200" y="914400"/>
            <a:ext cx="7696200" cy="685800"/>
          </a:xfrm>
        </p:spPr>
        <p:txBody>
          <a:bodyPr/>
          <a:lstStyle/>
          <a:p>
            <a:pPr eaLnBrk="1" hangingPunct="1"/>
            <a:r>
              <a:rPr lang="zh-CN" altLang="en-US" smtClean="0"/>
              <a:t>迪米特法则 </a:t>
            </a:r>
          </a:p>
        </p:txBody>
      </p:sp>
      <p:sp>
        <p:nvSpPr>
          <p:cNvPr id="52227" name="Rectangle 3"/>
          <p:cNvSpPr>
            <a:spLocks noGrp="1" noChangeArrowheads="1"/>
          </p:cNvSpPr>
          <p:nvPr>
            <p:ph type="body" idx="1"/>
          </p:nvPr>
        </p:nvSpPr>
        <p:spPr>
          <a:xfrm>
            <a:off x="381000" y="1752600"/>
            <a:ext cx="8229600" cy="4648200"/>
          </a:xfrm>
        </p:spPr>
        <p:txBody>
          <a:bodyPr/>
          <a:lstStyle/>
          <a:p>
            <a:pPr eaLnBrk="1" hangingPunct="1"/>
            <a:r>
              <a:rPr lang="zh-CN" altLang="en-US" sz="2800" smtClean="0"/>
              <a:t>迪米特法则分析</a:t>
            </a:r>
          </a:p>
          <a:p>
            <a:pPr lvl="1" eaLnBrk="1" hangingPunct="1"/>
            <a:r>
              <a:rPr lang="zh-CN" altLang="en-US" sz="2000" smtClean="0"/>
              <a:t>在迪米特法则中，对于一个对象，其朋友包括以下几类：</a:t>
            </a:r>
          </a:p>
          <a:p>
            <a:pPr lvl="2" eaLnBrk="1" hangingPunct="1"/>
            <a:r>
              <a:rPr lang="en-US" altLang="zh-CN" sz="1800" smtClean="0">
                <a:ea typeface="黑体" pitchFamily="49" charset="-122"/>
              </a:rPr>
              <a:t>(1) </a:t>
            </a:r>
            <a:r>
              <a:rPr lang="zh-CN" altLang="en-US" sz="1800" smtClean="0">
                <a:ea typeface="黑体" pitchFamily="49" charset="-122"/>
              </a:rPr>
              <a:t>当前对象本身</a:t>
            </a:r>
            <a:r>
              <a:rPr lang="en-US" altLang="zh-CN" sz="1800" smtClean="0">
                <a:ea typeface="黑体" pitchFamily="49" charset="-122"/>
              </a:rPr>
              <a:t>(this)</a:t>
            </a:r>
            <a:r>
              <a:rPr lang="zh-CN" altLang="en-US" sz="1800" smtClean="0">
                <a:ea typeface="黑体" pitchFamily="49" charset="-122"/>
              </a:rPr>
              <a:t>；</a:t>
            </a:r>
          </a:p>
          <a:p>
            <a:pPr lvl="2" eaLnBrk="1" hangingPunct="1"/>
            <a:r>
              <a:rPr lang="en-US" altLang="zh-CN" sz="1800" smtClean="0">
                <a:ea typeface="黑体" pitchFamily="49" charset="-122"/>
              </a:rPr>
              <a:t>(2) </a:t>
            </a:r>
            <a:r>
              <a:rPr lang="zh-CN" altLang="en-US" sz="1800" smtClean="0">
                <a:ea typeface="黑体" pitchFamily="49" charset="-122"/>
              </a:rPr>
              <a:t>以参数形式传入到当前对象方法中的对象；</a:t>
            </a:r>
          </a:p>
          <a:p>
            <a:pPr lvl="2" eaLnBrk="1" hangingPunct="1"/>
            <a:r>
              <a:rPr lang="en-US" altLang="zh-CN" sz="1800" smtClean="0">
                <a:ea typeface="黑体" pitchFamily="49" charset="-122"/>
              </a:rPr>
              <a:t>(3) </a:t>
            </a:r>
            <a:r>
              <a:rPr lang="zh-CN" altLang="en-US" sz="1800" smtClean="0">
                <a:ea typeface="黑体" pitchFamily="49" charset="-122"/>
              </a:rPr>
              <a:t>当前对象的成员对象；</a:t>
            </a:r>
          </a:p>
          <a:p>
            <a:pPr lvl="2" eaLnBrk="1" hangingPunct="1"/>
            <a:r>
              <a:rPr lang="en-US" altLang="zh-CN" sz="1800" smtClean="0">
                <a:ea typeface="黑体" pitchFamily="49" charset="-122"/>
              </a:rPr>
              <a:t>(4) </a:t>
            </a:r>
            <a:r>
              <a:rPr lang="zh-CN" altLang="en-US" sz="1800" smtClean="0">
                <a:ea typeface="黑体" pitchFamily="49" charset="-122"/>
              </a:rPr>
              <a:t>如果当前对象的成员对象是一个集合，那么集合中的元素也都是朋友；</a:t>
            </a:r>
          </a:p>
          <a:p>
            <a:pPr lvl="2" eaLnBrk="1" hangingPunct="1"/>
            <a:r>
              <a:rPr lang="en-US" altLang="zh-CN" sz="1800" smtClean="0">
                <a:ea typeface="黑体" pitchFamily="49" charset="-122"/>
              </a:rPr>
              <a:t>(5) </a:t>
            </a:r>
            <a:r>
              <a:rPr lang="zh-CN" altLang="en-US" sz="1800" smtClean="0">
                <a:ea typeface="黑体" pitchFamily="49" charset="-122"/>
              </a:rPr>
              <a:t>当前对象所创建的对象。</a:t>
            </a:r>
          </a:p>
          <a:p>
            <a:pPr lvl="1" eaLnBrk="1" hangingPunct="1"/>
            <a:r>
              <a:rPr lang="zh-CN" altLang="en-US" sz="2000" smtClean="0"/>
              <a:t>任何一个对象，如果满足上面的条件之一，就是当前对象的“朋友”，否则就是“陌生人”。</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838200" y="914400"/>
            <a:ext cx="7696200" cy="685800"/>
          </a:xfrm>
        </p:spPr>
        <p:txBody>
          <a:bodyPr/>
          <a:lstStyle/>
          <a:p>
            <a:pPr eaLnBrk="1" hangingPunct="1"/>
            <a:r>
              <a:rPr lang="zh-CN" altLang="en-US" smtClean="0"/>
              <a:t>迪米特法则 </a:t>
            </a:r>
          </a:p>
        </p:txBody>
      </p:sp>
      <p:sp>
        <p:nvSpPr>
          <p:cNvPr id="1028" name="Rectangle 3"/>
          <p:cNvSpPr>
            <a:spLocks noGrp="1" noChangeArrowheads="1"/>
          </p:cNvSpPr>
          <p:nvPr>
            <p:ph type="body" idx="1"/>
          </p:nvPr>
        </p:nvSpPr>
        <p:spPr>
          <a:xfrm>
            <a:off x="381000" y="1752600"/>
            <a:ext cx="8229600" cy="4648200"/>
          </a:xfrm>
        </p:spPr>
        <p:txBody>
          <a:bodyPr/>
          <a:lstStyle/>
          <a:p>
            <a:pPr eaLnBrk="1" hangingPunct="1"/>
            <a:r>
              <a:rPr lang="zh-CN" altLang="en-US" smtClean="0"/>
              <a:t>迪米特法则分析</a:t>
            </a:r>
          </a:p>
          <a:p>
            <a:pPr lvl="1" eaLnBrk="1" hangingPunct="1"/>
            <a:r>
              <a:rPr lang="zh-CN" altLang="en-US" sz="2000" smtClean="0"/>
              <a:t>迪米特法则可分为狭义法则和广义法则。</a:t>
            </a:r>
            <a:r>
              <a:rPr lang="zh-CN" altLang="en-US" sz="2000" smtClean="0">
                <a:solidFill>
                  <a:srgbClr val="FF3300"/>
                </a:solidFill>
              </a:rPr>
              <a:t>在狭义的迪米特法则中，如果两个类之间不必彼此直接通信</a:t>
            </a:r>
            <a:r>
              <a:rPr lang="zh-CN" altLang="en-US" sz="2000" smtClean="0"/>
              <a:t>，</a:t>
            </a:r>
            <a:r>
              <a:rPr lang="zh-CN" altLang="en-US" sz="2000" smtClean="0">
                <a:solidFill>
                  <a:srgbClr val="FF3300"/>
                </a:solidFill>
              </a:rPr>
              <a:t>那么这两个类就不应当发生直接的相互作用</a:t>
            </a:r>
            <a:r>
              <a:rPr lang="zh-CN" altLang="en-US" sz="2000" smtClean="0"/>
              <a:t>，如果其中的一个类需要调用另一个类的某一个方法的话，可以通过</a:t>
            </a:r>
            <a:r>
              <a:rPr lang="zh-CN" altLang="en-US" sz="2000" smtClean="0">
                <a:solidFill>
                  <a:srgbClr val="FF3300"/>
                </a:solidFill>
              </a:rPr>
              <a:t>第三者转发这个调用</a:t>
            </a:r>
            <a:r>
              <a:rPr lang="zh-CN" altLang="en-US" sz="2000" smtClean="0"/>
              <a:t>。 </a:t>
            </a:r>
          </a:p>
        </p:txBody>
      </p:sp>
      <p:sp>
        <p:nvSpPr>
          <p:cNvPr id="1029" name="Rectangle 5"/>
          <p:cNvSpPr>
            <a:spLocks noChangeArrowheads="1"/>
          </p:cNvSpPr>
          <p:nvPr/>
        </p:nvSpPr>
        <p:spPr bwMode="auto">
          <a:xfrm>
            <a:off x="0" y="2676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graphicFrame>
        <p:nvGraphicFramePr>
          <p:cNvPr id="1026" name="Object 4"/>
          <p:cNvGraphicFramePr>
            <a:graphicFrameLocks noChangeAspect="1"/>
          </p:cNvGraphicFramePr>
          <p:nvPr/>
        </p:nvGraphicFramePr>
        <p:xfrm>
          <a:off x="1428750" y="4038600"/>
          <a:ext cx="6267450" cy="2125663"/>
        </p:xfrm>
        <a:graphic>
          <a:graphicData uri="http://schemas.openxmlformats.org/presentationml/2006/ole">
            <mc:AlternateContent xmlns:mc="http://schemas.openxmlformats.org/markup-compatibility/2006">
              <mc:Choice xmlns:v="urn:schemas-microsoft-com:vml" Requires="v">
                <p:oleObj spid="_x0000_s1038" name="Visio" r:id="rId3" imgW="6526911" imgH="2206752" progId="Visio.Drawing.11">
                  <p:embed/>
                </p:oleObj>
              </mc:Choice>
              <mc:Fallback>
                <p:oleObj name="Visio" r:id="rId3" imgW="6526911" imgH="2206752"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4038600"/>
                        <a:ext cx="6267450" cy="212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838200" y="914400"/>
            <a:ext cx="7696200" cy="685800"/>
          </a:xfrm>
        </p:spPr>
        <p:txBody>
          <a:bodyPr/>
          <a:lstStyle/>
          <a:p>
            <a:pPr eaLnBrk="1" hangingPunct="1"/>
            <a:r>
              <a:rPr lang="zh-CN" altLang="en-US" smtClean="0"/>
              <a:t>迪米特法则 </a:t>
            </a:r>
          </a:p>
        </p:txBody>
      </p:sp>
      <p:sp>
        <p:nvSpPr>
          <p:cNvPr id="53251" name="Rectangle 3"/>
          <p:cNvSpPr>
            <a:spLocks noGrp="1" noChangeArrowheads="1"/>
          </p:cNvSpPr>
          <p:nvPr>
            <p:ph type="body" idx="1"/>
          </p:nvPr>
        </p:nvSpPr>
        <p:spPr>
          <a:xfrm>
            <a:off x="381000" y="1752600"/>
            <a:ext cx="8229600" cy="4648200"/>
          </a:xfrm>
        </p:spPr>
        <p:txBody>
          <a:bodyPr/>
          <a:lstStyle/>
          <a:p>
            <a:pPr eaLnBrk="1" hangingPunct="1"/>
            <a:r>
              <a:rPr lang="zh-CN" altLang="en-US" sz="2800" smtClean="0"/>
              <a:t>迪米特法则分析</a:t>
            </a:r>
          </a:p>
          <a:p>
            <a:pPr lvl="1" eaLnBrk="1" hangingPunct="1"/>
            <a:r>
              <a:rPr lang="zh-CN" altLang="en-US" sz="1800" smtClean="0"/>
              <a:t>狭义的迪米特法则：可以</a:t>
            </a:r>
            <a:r>
              <a:rPr lang="zh-CN" altLang="en-US" sz="1800" smtClean="0">
                <a:solidFill>
                  <a:srgbClr val="FF3300"/>
                </a:solidFill>
              </a:rPr>
              <a:t>降低类之间的耦合</a:t>
            </a:r>
            <a:r>
              <a:rPr lang="zh-CN" altLang="en-US" sz="1800" smtClean="0"/>
              <a:t>，但是会在系统中增加大量的小方法并散落在系统的各个角落，它可以使一个系统的局部设计简化，因为每一个局部都不会和远距离的对象有直接的关联，但是也会</a:t>
            </a:r>
            <a:r>
              <a:rPr lang="zh-CN" altLang="en-US" sz="1800" smtClean="0">
                <a:solidFill>
                  <a:srgbClr val="FF3300"/>
                </a:solidFill>
              </a:rPr>
              <a:t>造成系统的不同模块之间的通信效率降低</a:t>
            </a:r>
            <a:r>
              <a:rPr lang="zh-CN" altLang="en-US" sz="1800" smtClean="0"/>
              <a:t>，使得系统的不同模块之间不容易协调。</a:t>
            </a:r>
          </a:p>
          <a:p>
            <a:pPr lvl="1" eaLnBrk="1" hangingPunct="1"/>
            <a:r>
              <a:rPr lang="zh-CN" altLang="en-US" sz="1800" smtClean="0"/>
              <a:t>广义的迪米特法则：</a:t>
            </a:r>
            <a:r>
              <a:rPr lang="zh-CN" altLang="en-US" sz="1800" smtClean="0">
                <a:solidFill>
                  <a:srgbClr val="FF3300"/>
                </a:solidFill>
              </a:rPr>
              <a:t>指对对象之间的信息流量、流向以及信息的影响的控制</a:t>
            </a:r>
            <a:r>
              <a:rPr lang="zh-CN" altLang="en-US" sz="1800" smtClean="0"/>
              <a:t>，主要是</a:t>
            </a:r>
            <a:r>
              <a:rPr lang="zh-CN" altLang="en-US" sz="1800" smtClean="0">
                <a:solidFill>
                  <a:srgbClr val="FF3300"/>
                </a:solidFill>
              </a:rPr>
              <a:t>对信息隐藏的控制</a:t>
            </a:r>
            <a:r>
              <a:rPr lang="zh-CN" altLang="en-US" sz="1800" smtClean="0"/>
              <a:t>。信息的隐藏可以使各个子系统之间脱耦，从而允许它们独立地被开发、优化、使用和修改，同时可以促进软件的复用，由于每一个模块都不依赖于其他模块而存在，因此每一个模块都可以独立地在其他的地方使用。一个系统的规模越大，信息的隐藏就越重要，而信息隐藏的重要性也就越明显。</a:t>
            </a:r>
          </a:p>
        </p:txBody>
      </p:sp>
      <p:sp>
        <p:nvSpPr>
          <p:cNvPr id="53252" name="Rectangle 4"/>
          <p:cNvSpPr>
            <a:spLocks noChangeArrowheads="1"/>
          </p:cNvSpPr>
          <p:nvPr/>
        </p:nvSpPr>
        <p:spPr bwMode="auto">
          <a:xfrm>
            <a:off x="0" y="2676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38200" y="914400"/>
            <a:ext cx="7696200" cy="685800"/>
          </a:xfrm>
        </p:spPr>
        <p:txBody>
          <a:bodyPr/>
          <a:lstStyle/>
          <a:p>
            <a:pPr eaLnBrk="1" hangingPunct="1"/>
            <a:r>
              <a:rPr lang="zh-CN" altLang="en-US" smtClean="0"/>
              <a:t>迪米特法则 </a:t>
            </a:r>
          </a:p>
        </p:txBody>
      </p:sp>
      <p:sp>
        <p:nvSpPr>
          <p:cNvPr id="54275" name="Rectangle 3"/>
          <p:cNvSpPr>
            <a:spLocks noGrp="1" noChangeArrowheads="1"/>
          </p:cNvSpPr>
          <p:nvPr>
            <p:ph type="body" idx="1"/>
          </p:nvPr>
        </p:nvSpPr>
        <p:spPr>
          <a:xfrm>
            <a:off x="381000" y="1752600"/>
            <a:ext cx="8229600" cy="4648200"/>
          </a:xfrm>
        </p:spPr>
        <p:txBody>
          <a:bodyPr/>
          <a:lstStyle/>
          <a:p>
            <a:pPr eaLnBrk="1" hangingPunct="1"/>
            <a:r>
              <a:rPr lang="zh-CN" altLang="en-US" smtClean="0"/>
              <a:t>迪米特法则分析</a:t>
            </a:r>
          </a:p>
          <a:p>
            <a:pPr lvl="1" eaLnBrk="1" hangingPunct="1"/>
            <a:r>
              <a:rPr lang="zh-CN" altLang="en-US" smtClean="0"/>
              <a:t>迪米特法则的主要用途在于</a:t>
            </a:r>
            <a:r>
              <a:rPr lang="zh-CN" altLang="en-US" smtClean="0">
                <a:solidFill>
                  <a:srgbClr val="FF3300"/>
                </a:solidFill>
              </a:rPr>
              <a:t>控制信息的过载</a:t>
            </a:r>
            <a:r>
              <a:rPr lang="zh-CN" altLang="en-US" smtClean="0"/>
              <a:t>：</a:t>
            </a:r>
          </a:p>
          <a:p>
            <a:pPr lvl="2" eaLnBrk="1" hangingPunct="1">
              <a:buFont typeface="Arial" charset="0"/>
              <a:buChar char="•"/>
            </a:pPr>
            <a:r>
              <a:rPr lang="zh-CN" altLang="en-US" smtClean="0">
                <a:ea typeface="黑体" pitchFamily="49" charset="-122"/>
              </a:rPr>
              <a:t>在类的划分上，应当尽量</a:t>
            </a:r>
            <a:r>
              <a:rPr lang="zh-CN" altLang="en-US" smtClean="0">
                <a:solidFill>
                  <a:srgbClr val="FF3300"/>
                </a:solidFill>
                <a:ea typeface="黑体" pitchFamily="49" charset="-122"/>
              </a:rPr>
              <a:t>创建松耦合的类</a:t>
            </a:r>
            <a:r>
              <a:rPr lang="zh-CN" altLang="en-US" smtClean="0">
                <a:ea typeface="黑体" pitchFamily="49" charset="-122"/>
              </a:rPr>
              <a:t>，类之间的耦合度越低，就越有利于复用，一个处在松耦合中的类一旦被修改，不会对关联的类造成太大波及；</a:t>
            </a:r>
          </a:p>
          <a:p>
            <a:pPr lvl="2" eaLnBrk="1" hangingPunct="1">
              <a:buFont typeface="Arial" charset="0"/>
              <a:buChar char="•"/>
            </a:pPr>
            <a:r>
              <a:rPr lang="zh-CN" altLang="en-US" smtClean="0">
                <a:ea typeface="黑体" pitchFamily="49" charset="-122"/>
              </a:rPr>
              <a:t>在类的结构设计上，每一个类都应当</a:t>
            </a:r>
            <a:r>
              <a:rPr lang="zh-CN" altLang="en-US" smtClean="0">
                <a:solidFill>
                  <a:srgbClr val="FF3300"/>
                </a:solidFill>
                <a:ea typeface="黑体" pitchFamily="49" charset="-122"/>
              </a:rPr>
              <a:t>尽量降低其成员变量和成员函数的访问权限</a:t>
            </a:r>
            <a:r>
              <a:rPr lang="zh-CN" altLang="en-US" smtClean="0">
                <a:ea typeface="黑体" pitchFamily="49" charset="-122"/>
              </a:rPr>
              <a:t>；</a:t>
            </a:r>
          </a:p>
          <a:p>
            <a:pPr lvl="2" eaLnBrk="1" hangingPunct="1">
              <a:buFont typeface="Arial" charset="0"/>
              <a:buChar char="•"/>
            </a:pPr>
            <a:r>
              <a:rPr lang="zh-CN" altLang="en-US" smtClean="0">
                <a:ea typeface="黑体" pitchFamily="49" charset="-122"/>
              </a:rPr>
              <a:t>在类的设计上，只要有可能，</a:t>
            </a:r>
            <a:r>
              <a:rPr lang="zh-CN" altLang="en-US" smtClean="0">
                <a:solidFill>
                  <a:srgbClr val="FF3300"/>
                </a:solidFill>
                <a:ea typeface="黑体" pitchFamily="49" charset="-122"/>
              </a:rPr>
              <a:t>一个类型应当设计成不变类</a:t>
            </a:r>
            <a:r>
              <a:rPr lang="zh-CN" altLang="en-US" smtClean="0">
                <a:ea typeface="黑体" pitchFamily="49" charset="-122"/>
              </a:rPr>
              <a:t>；</a:t>
            </a:r>
          </a:p>
          <a:p>
            <a:pPr lvl="2" eaLnBrk="1" hangingPunct="1">
              <a:buFont typeface="Arial" charset="0"/>
              <a:buChar char="•"/>
            </a:pPr>
            <a:r>
              <a:rPr lang="zh-CN" altLang="en-US" smtClean="0">
                <a:ea typeface="黑体" pitchFamily="49" charset="-122"/>
              </a:rPr>
              <a:t>在对其他类的引用上，</a:t>
            </a:r>
            <a:r>
              <a:rPr lang="zh-CN" altLang="en-US" smtClean="0">
                <a:solidFill>
                  <a:srgbClr val="FF3300"/>
                </a:solidFill>
                <a:ea typeface="黑体" pitchFamily="49" charset="-122"/>
              </a:rPr>
              <a:t>一个对象对其他对象的引用应当降到最低</a:t>
            </a:r>
            <a:r>
              <a:rPr lang="zh-CN" altLang="en-US" smtClean="0">
                <a:ea typeface="黑体" pitchFamily="49" charset="-122"/>
              </a:rPr>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38200" y="914400"/>
            <a:ext cx="7696200" cy="685800"/>
          </a:xfrm>
        </p:spPr>
        <p:txBody>
          <a:bodyPr/>
          <a:lstStyle/>
          <a:p>
            <a:pPr eaLnBrk="1" hangingPunct="1"/>
            <a:r>
              <a:rPr lang="zh-CN" altLang="en-US" smtClean="0"/>
              <a:t>迪米特法则 </a:t>
            </a:r>
          </a:p>
        </p:txBody>
      </p:sp>
      <p:sp>
        <p:nvSpPr>
          <p:cNvPr id="55299" name="Rectangle 3"/>
          <p:cNvSpPr>
            <a:spLocks noGrp="1" noChangeArrowheads="1"/>
          </p:cNvSpPr>
          <p:nvPr>
            <p:ph type="body" idx="1"/>
          </p:nvPr>
        </p:nvSpPr>
        <p:spPr>
          <a:xfrm>
            <a:off x="381000" y="1752600"/>
            <a:ext cx="8229600" cy="4648200"/>
          </a:xfrm>
        </p:spPr>
        <p:txBody>
          <a:bodyPr/>
          <a:lstStyle/>
          <a:p>
            <a:pPr eaLnBrk="1" hangingPunct="1"/>
            <a:r>
              <a:rPr lang="zh-CN" altLang="en-US" smtClean="0"/>
              <a:t>迪米特法则实例</a:t>
            </a:r>
          </a:p>
          <a:p>
            <a:pPr lvl="1" eaLnBrk="1" hangingPunct="1"/>
            <a:r>
              <a:rPr lang="zh-CN" altLang="en-US" smtClean="0"/>
              <a:t>实例说明</a:t>
            </a:r>
          </a:p>
          <a:p>
            <a:pPr lvl="2" algn="just" eaLnBrk="1" hangingPunct="1">
              <a:buFont typeface="Arial" charset="0"/>
              <a:buChar char="•"/>
            </a:pPr>
            <a:r>
              <a:rPr lang="zh-CN" altLang="en-US" smtClean="0">
                <a:ea typeface="黑体" pitchFamily="49" charset="-122"/>
              </a:rPr>
              <a:t>某系统界面类</a:t>
            </a:r>
            <a:r>
              <a:rPr lang="en-US" altLang="zh-CN" smtClean="0">
                <a:ea typeface="黑体" pitchFamily="49" charset="-122"/>
              </a:rPr>
              <a:t>(</a:t>
            </a:r>
            <a:r>
              <a:rPr lang="zh-CN" altLang="en-US" smtClean="0">
                <a:ea typeface="黑体" pitchFamily="49" charset="-122"/>
              </a:rPr>
              <a:t>如</a:t>
            </a:r>
            <a:r>
              <a:rPr lang="en-US" altLang="zh-CN" smtClean="0">
                <a:ea typeface="黑体" pitchFamily="49" charset="-122"/>
              </a:rPr>
              <a:t>Form1</a:t>
            </a:r>
            <a:r>
              <a:rPr lang="zh-CN" altLang="en-US" smtClean="0">
                <a:ea typeface="黑体" pitchFamily="49" charset="-122"/>
              </a:rPr>
              <a:t>、</a:t>
            </a:r>
            <a:r>
              <a:rPr lang="en-US" altLang="zh-CN" smtClean="0">
                <a:ea typeface="黑体" pitchFamily="49" charset="-122"/>
              </a:rPr>
              <a:t>Form2</a:t>
            </a:r>
            <a:r>
              <a:rPr lang="zh-CN" altLang="en-US" smtClean="0">
                <a:ea typeface="黑体" pitchFamily="49" charset="-122"/>
              </a:rPr>
              <a:t>等类</a:t>
            </a:r>
            <a:r>
              <a:rPr lang="en-US" altLang="zh-CN" smtClean="0">
                <a:ea typeface="黑体" pitchFamily="49" charset="-122"/>
              </a:rPr>
              <a:t>)</a:t>
            </a:r>
            <a:r>
              <a:rPr lang="zh-CN" altLang="en-US" smtClean="0">
                <a:ea typeface="黑体" pitchFamily="49" charset="-122"/>
              </a:rPr>
              <a:t>与数据访问类</a:t>
            </a:r>
            <a:r>
              <a:rPr lang="en-US" altLang="zh-CN" smtClean="0">
                <a:ea typeface="黑体" pitchFamily="49" charset="-122"/>
              </a:rPr>
              <a:t>(</a:t>
            </a:r>
            <a:r>
              <a:rPr lang="zh-CN" altLang="en-US" smtClean="0">
                <a:ea typeface="黑体" pitchFamily="49" charset="-122"/>
              </a:rPr>
              <a:t>如</a:t>
            </a:r>
            <a:r>
              <a:rPr lang="en-US" altLang="zh-CN" smtClean="0">
                <a:ea typeface="黑体" pitchFamily="49" charset="-122"/>
              </a:rPr>
              <a:t>DAO1</a:t>
            </a:r>
            <a:r>
              <a:rPr lang="zh-CN" altLang="en-US" smtClean="0">
                <a:ea typeface="黑体" pitchFamily="49" charset="-122"/>
              </a:rPr>
              <a:t>、</a:t>
            </a:r>
            <a:r>
              <a:rPr lang="en-US" altLang="zh-CN" smtClean="0">
                <a:ea typeface="黑体" pitchFamily="49" charset="-122"/>
              </a:rPr>
              <a:t>DAO2</a:t>
            </a:r>
            <a:r>
              <a:rPr lang="zh-CN" altLang="en-US" smtClean="0">
                <a:ea typeface="黑体" pitchFamily="49" charset="-122"/>
              </a:rPr>
              <a:t>等类</a:t>
            </a:r>
            <a:r>
              <a:rPr lang="en-US" altLang="zh-CN" smtClean="0">
                <a:ea typeface="黑体" pitchFamily="49" charset="-122"/>
              </a:rPr>
              <a:t>)</a:t>
            </a:r>
            <a:r>
              <a:rPr lang="zh-CN" altLang="en-US" smtClean="0">
                <a:ea typeface="黑体" pitchFamily="49" charset="-122"/>
              </a:rPr>
              <a:t>之间的调用关系较为复杂，如图所示：</a:t>
            </a:r>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0"/>
            <a:ext cx="7450138"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38200" y="914400"/>
            <a:ext cx="7696200" cy="685800"/>
          </a:xfrm>
        </p:spPr>
        <p:txBody>
          <a:bodyPr/>
          <a:lstStyle/>
          <a:p>
            <a:pPr eaLnBrk="1" hangingPunct="1"/>
            <a:r>
              <a:rPr lang="zh-CN" altLang="en-US" smtClean="0"/>
              <a:t>迪米特法则 </a:t>
            </a:r>
          </a:p>
        </p:txBody>
      </p:sp>
      <p:sp>
        <p:nvSpPr>
          <p:cNvPr id="56323" name="Rectangle 3"/>
          <p:cNvSpPr>
            <a:spLocks noGrp="1" noChangeArrowheads="1"/>
          </p:cNvSpPr>
          <p:nvPr>
            <p:ph type="body" idx="1"/>
          </p:nvPr>
        </p:nvSpPr>
        <p:spPr>
          <a:xfrm>
            <a:off x="381000" y="1752600"/>
            <a:ext cx="8229600" cy="4648200"/>
          </a:xfrm>
        </p:spPr>
        <p:txBody>
          <a:bodyPr/>
          <a:lstStyle/>
          <a:p>
            <a:pPr eaLnBrk="1" hangingPunct="1"/>
            <a:r>
              <a:rPr lang="zh-CN" altLang="en-US" smtClean="0"/>
              <a:t>迪米特法则实例</a:t>
            </a:r>
          </a:p>
          <a:p>
            <a:pPr lvl="1" eaLnBrk="1" hangingPunct="1"/>
            <a:r>
              <a:rPr lang="zh-CN" altLang="en-US" smtClean="0"/>
              <a:t>实例解析</a:t>
            </a:r>
          </a:p>
          <a:p>
            <a:pPr lvl="2" algn="just" eaLnBrk="1" hangingPunct="1">
              <a:buFont typeface="Wingdings" pitchFamily="2" charset="2"/>
              <a:buNone/>
            </a:pPr>
            <a:endParaRPr lang="en-US" altLang="zh-CN" smtClean="0">
              <a:ea typeface="黑体" pitchFamily="49" charset="-122"/>
            </a:endParaRPr>
          </a:p>
        </p:txBody>
      </p:sp>
      <p:pic>
        <p:nvPicPr>
          <p:cNvPr id="563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3003550"/>
            <a:ext cx="8389937"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mtClean="0"/>
              <a:t>本章小结</a:t>
            </a:r>
          </a:p>
        </p:txBody>
      </p:sp>
      <p:sp>
        <p:nvSpPr>
          <p:cNvPr id="57347" name="Rectangle 3"/>
          <p:cNvSpPr>
            <a:spLocks noGrp="1" noChangeArrowheads="1"/>
          </p:cNvSpPr>
          <p:nvPr>
            <p:ph type="body" idx="1"/>
          </p:nvPr>
        </p:nvSpPr>
        <p:spPr/>
        <p:txBody>
          <a:bodyPr/>
          <a:lstStyle/>
          <a:p>
            <a:pPr eaLnBrk="1" hangingPunct="1">
              <a:lnSpc>
                <a:spcPct val="100000"/>
              </a:lnSpc>
            </a:pPr>
            <a:r>
              <a:rPr lang="zh-CN" altLang="en-US" sz="2400" smtClean="0"/>
              <a:t>对于面向对象的软件系统设计来说，在支持可维护性的同时，需要提高系统的可复用性。</a:t>
            </a:r>
          </a:p>
          <a:p>
            <a:pPr eaLnBrk="1" hangingPunct="1">
              <a:lnSpc>
                <a:spcPct val="100000"/>
              </a:lnSpc>
            </a:pPr>
            <a:r>
              <a:rPr lang="zh-CN" altLang="en-US" sz="2400" smtClean="0"/>
              <a:t>软件的复用可以提高软件的开发效率，提高软件质量，节约开发成本，恰当的复用还可以改善系统的可维护性。</a:t>
            </a:r>
          </a:p>
          <a:p>
            <a:pPr eaLnBrk="1" hangingPunct="1">
              <a:lnSpc>
                <a:spcPct val="100000"/>
              </a:lnSpc>
            </a:pPr>
            <a:r>
              <a:rPr lang="zh-CN" altLang="en-US" sz="2400" smtClean="0"/>
              <a:t>单一职责原则要求在软件系统中，一个类只负责一个功能领域中的相应职责。</a:t>
            </a:r>
          </a:p>
          <a:p>
            <a:pPr eaLnBrk="1" hangingPunct="1">
              <a:lnSpc>
                <a:spcPct val="100000"/>
              </a:lnSpc>
            </a:pPr>
            <a:r>
              <a:rPr lang="zh-CN" altLang="en-US" sz="2400" smtClean="0"/>
              <a:t>开闭原则要求一个软件实体应当对扩展开放，对修改关闭，即在不修改源代码的基础上扩展一个系统的行为。</a:t>
            </a:r>
          </a:p>
          <a:p>
            <a:pPr eaLnBrk="1" hangingPunct="1">
              <a:lnSpc>
                <a:spcPct val="100000"/>
              </a:lnSpc>
            </a:pPr>
            <a:r>
              <a:rPr lang="zh-CN" altLang="en-US" sz="2400" smtClean="0"/>
              <a:t>里氏代换原则可以通俗表述为在软件中如果能够使用基类对象，那么一定能够使用其子类对象。</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smtClean="0"/>
              <a:t>本章小结</a:t>
            </a:r>
          </a:p>
        </p:txBody>
      </p:sp>
      <p:sp>
        <p:nvSpPr>
          <p:cNvPr id="58371" name="Rectangle 3"/>
          <p:cNvSpPr>
            <a:spLocks noGrp="1" noChangeArrowheads="1"/>
          </p:cNvSpPr>
          <p:nvPr>
            <p:ph type="body" idx="1"/>
          </p:nvPr>
        </p:nvSpPr>
        <p:spPr/>
        <p:txBody>
          <a:bodyPr/>
          <a:lstStyle/>
          <a:p>
            <a:pPr eaLnBrk="1" hangingPunct="1">
              <a:lnSpc>
                <a:spcPct val="110000"/>
              </a:lnSpc>
            </a:pPr>
            <a:r>
              <a:rPr lang="zh-CN" altLang="en-US" sz="2400" smtClean="0"/>
              <a:t>依赖倒转原则要求抽象不应该依赖于细节，细节应该依赖于抽象；要针对接口编程，不要针对实现编程。</a:t>
            </a:r>
          </a:p>
          <a:p>
            <a:pPr eaLnBrk="1" hangingPunct="1">
              <a:lnSpc>
                <a:spcPct val="110000"/>
              </a:lnSpc>
            </a:pPr>
            <a:r>
              <a:rPr lang="zh-CN" altLang="en-US" sz="2400" smtClean="0"/>
              <a:t>接口隔离原则要求客户端不应该依赖那些它不需要的接口，即将一些大的接口细化成一些小的接口供客户端使用。</a:t>
            </a:r>
          </a:p>
          <a:p>
            <a:pPr eaLnBrk="1" hangingPunct="1">
              <a:lnSpc>
                <a:spcPct val="110000"/>
              </a:lnSpc>
            </a:pPr>
            <a:r>
              <a:rPr lang="zh-CN" altLang="en-US" sz="2400" smtClean="0"/>
              <a:t>合成复用原则要求复用时尽量使用对象组合，而不使用继承。</a:t>
            </a:r>
          </a:p>
          <a:p>
            <a:pPr eaLnBrk="1" hangingPunct="1">
              <a:lnSpc>
                <a:spcPct val="110000"/>
              </a:lnSpc>
            </a:pPr>
            <a:r>
              <a:rPr lang="zh-CN" altLang="en-US" sz="2400" smtClean="0"/>
              <a:t>迪米特法则要求一个软件实体应当尽可能少的与其他实体发生相互作用。</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noFill/>
        </p:spPr>
        <p:txBody>
          <a:bodyPr/>
          <a:lstStyle/>
          <a:p>
            <a:pPr eaLnBrk="1" hangingPunct="1"/>
            <a:endParaRPr lang="en-US" altLang="zh-CN" sz="4400" smtClean="0"/>
          </a:p>
          <a:p>
            <a:pPr eaLnBrk="1" hangingPunct="1">
              <a:buFont typeface="Wingdings" pitchFamily="2" charset="2"/>
              <a:buChar char="l"/>
            </a:pPr>
            <a:endParaRPr lang="en-US" altLang="zh-CN" smtClean="0">
              <a:solidFill>
                <a:schemeClr val="tx1"/>
              </a:solidFill>
              <a:ea typeface="宋体" pitchFamily="2" charset="-122"/>
            </a:endParaRPr>
          </a:p>
        </p:txBody>
      </p:sp>
      <p:sp>
        <p:nvSpPr>
          <p:cNvPr id="59395" name="Rectangle 4"/>
          <p:cNvSpPr>
            <a:spLocks noChangeArrowheads="1"/>
          </p:cNvSpPr>
          <p:nvPr/>
        </p:nvSpPr>
        <p:spPr bwMode="auto">
          <a:xfrm>
            <a:off x="533400" y="19050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20000"/>
              </a:spcBef>
              <a:buClr>
                <a:srgbClr val="FF3300"/>
              </a:buClr>
              <a:buFont typeface="Wingdings" pitchFamily="2" charset="2"/>
              <a:buChar char="w"/>
            </a:pPr>
            <a:endParaRPr kumimoji="1" lang="en-US" altLang="en-US" sz="3200">
              <a:solidFill>
                <a:srgbClr val="080808"/>
              </a:solidFill>
              <a:latin typeface="Tahoma" pitchFamily="34" charset="0"/>
              <a:ea typeface="隶书" pitchFamily="49" charset="-122"/>
            </a:endParaRPr>
          </a:p>
        </p:txBody>
      </p:sp>
      <p:sp>
        <p:nvSpPr>
          <p:cNvPr id="59396" name="Rectangle 5"/>
          <p:cNvSpPr>
            <a:spLocks noChangeArrowheads="1"/>
          </p:cNvSpPr>
          <p:nvPr/>
        </p:nvSpPr>
        <p:spPr bwMode="auto">
          <a:xfrm>
            <a:off x="457200" y="18288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20000"/>
              </a:spcBef>
              <a:buClr>
                <a:srgbClr val="FF3300"/>
              </a:buClr>
              <a:buFont typeface="Wingdings" pitchFamily="2" charset="2"/>
              <a:buChar char="w"/>
            </a:pPr>
            <a:endParaRPr kumimoji="1" lang="en-US" altLang="en-US" sz="2400">
              <a:solidFill>
                <a:srgbClr val="080808"/>
              </a:solidFill>
              <a:latin typeface="Tahoma" pitchFamily="34" charset="0"/>
              <a:ea typeface="隶书" pitchFamily="49" charset="-122"/>
            </a:endParaRPr>
          </a:p>
        </p:txBody>
      </p:sp>
      <p:sp>
        <p:nvSpPr>
          <p:cNvPr id="59397" name="Rectangle 7"/>
          <p:cNvSpPr>
            <a:spLocks noGrp="1" noChangeArrowheads="1"/>
          </p:cNvSpPr>
          <p:nvPr>
            <p:ph type="title"/>
          </p:nvPr>
        </p:nvSpPr>
        <p:spPr/>
        <p:txBody>
          <a:bodyPr/>
          <a:lstStyle/>
          <a:p>
            <a:pPr eaLnBrk="1" hangingPunct="1"/>
            <a:endParaRPr lang="zh-CN" altLang="zh-CN" smtClean="0"/>
          </a:p>
        </p:txBody>
      </p:sp>
      <p:sp>
        <p:nvSpPr>
          <p:cNvPr id="59398" name="WordArt 8"/>
          <p:cNvSpPr>
            <a:spLocks noChangeArrowheads="1" noChangeShapeType="1" noTextEdit="1"/>
          </p:cNvSpPr>
          <p:nvPr/>
        </p:nvSpPr>
        <p:spPr bwMode="auto">
          <a:xfrm>
            <a:off x="1981200" y="2852738"/>
            <a:ext cx="5334000" cy="133826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a:rPr>
              <a:t>Thanks!</a:t>
            </a:r>
            <a:endParaRPr lang="zh-CN" altLang="en-US" sz="3600" kern="1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a:endParaRPr>
          </a:p>
        </p:txBody>
      </p:sp>
      <p:sp>
        <p:nvSpPr>
          <p:cNvPr id="375817" name="Rectangle 9"/>
          <p:cNvSpPr>
            <a:spLocks noChangeArrowheads="1"/>
          </p:cNvSpPr>
          <p:nvPr/>
        </p:nvSpPr>
        <p:spPr bwMode="auto">
          <a:xfrm>
            <a:off x="990600" y="914400"/>
            <a:ext cx="4572000" cy="685800"/>
          </a:xfrm>
          <a:prstGeom prst="rect">
            <a:avLst/>
          </a:prstGeom>
          <a:noFill/>
          <a:ln w="9525">
            <a:noFill/>
            <a:miter lim="800000"/>
            <a:headEnd/>
            <a:tailEnd/>
          </a:ln>
          <a:effectLst/>
        </p:spPr>
        <p:txBody>
          <a:bodyPr anchor="ctr"/>
          <a:lstStyle/>
          <a:p>
            <a:pPr>
              <a:defRPr/>
            </a:pPr>
            <a:r>
              <a:rPr lang="en-US" altLang="zh-CN" sz="4000" b="1">
                <a:solidFill>
                  <a:srgbClr val="008000"/>
                </a:solidFill>
                <a:effectLst>
                  <a:outerShdw blurRad="38100" dist="38100" dir="2700000" algn="tl">
                    <a:srgbClr val="C0C0C0"/>
                  </a:outerShdw>
                </a:effectLst>
                <a:latin typeface="MS UI Gothic" pitchFamily="34" charset="-128"/>
                <a:ea typeface="MS UI Gothic" pitchFamily="34" charset="-128"/>
              </a:rPr>
              <a:t>END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914400"/>
            <a:ext cx="7696200" cy="685800"/>
          </a:xfrm>
        </p:spPr>
        <p:txBody>
          <a:bodyPr/>
          <a:lstStyle/>
          <a:p>
            <a:pPr eaLnBrk="1" hangingPunct="1"/>
            <a:r>
              <a:rPr lang="zh-CN" altLang="en-US" smtClean="0"/>
              <a:t>面向对象设计原则概述</a:t>
            </a:r>
          </a:p>
        </p:txBody>
      </p:sp>
      <p:sp>
        <p:nvSpPr>
          <p:cNvPr id="8195" name="Rectangle 3"/>
          <p:cNvSpPr>
            <a:spLocks noGrp="1" noChangeArrowheads="1"/>
          </p:cNvSpPr>
          <p:nvPr>
            <p:ph type="body" idx="1"/>
          </p:nvPr>
        </p:nvSpPr>
        <p:spPr>
          <a:xfrm>
            <a:off x="381000" y="1752600"/>
            <a:ext cx="8382000" cy="4876800"/>
          </a:xfrm>
        </p:spPr>
        <p:txBody>
          <a:bodyPr/>
          <a:lstStyle/>
          <a:p>
            <a:pPr eaLnBrk="1" hangingPunct="1"/>
            <a:r>
              <a:rPr lang="zh-CN" altLang="en-US" smtClean="0"/>
              <a:t>软件的可维护性和可复用性</a:t>
            </a:r>
          </a:p>
          <a:p>
            <a:pPr lvl="1" algn="just" eaLnBrk="1" hangingPunct="1"/>
            <a:r>
              <a:rPr lang="zh-CN" altLang="en-US" sz="2200" smtClean="0"/>
              <a:t> </a:t>
            </a:r>
            <a:r>
              <a:rPr lang="zh-CN" altLang="en-US" sz="2200" smtClean="0">
                <a:solidFill>
                  <a:srgbClr val="FF3300"/>
                </a:solidFill>
              </a:rPr>
              <a:t>软件的复用</a:t>
            </a:r>
            <a:r>
              <a:rPr lang="en-US" altLang="zh-CN" sz="2200" smtClean="0">
                <a:solidFill>
                  <a:srgbClr val="FF3300"/>
                </a:solidFill>
              </a:rPr>
              <a:t>(Reuse)</a:t>
            </a:r>
            <a:r>
              <a:rPr lang="zh-CN" altLang="en-US" sz="2200" smtClean="0">
                <a:solidFill>
                  <a:srgbClr val="FF3300"/>
                </a:solidFill>
              </a:rPr>
              <a:t>或重用</a:t>
            </a:r>
            <a:r>
              <a:rPr lang="zh-CN" altLang="en-US" sz="2200" smtClean="0"/>
              <a:t>拥有众多优点，如可以提高软件的开发效率，提高软件质量，节约开发成本，</a:t>
            </a:r>
            <a:r>
              <a:rPr lang="zh-CN" altLang="en-US" sz="2200" smtClean="0">
                <a:solidFill>
                  <a:srgbClr val="FF3300"/>
                </a:solidFill>
              </a:rPr>
              <a:t>恰当的复用还可以改善系统的可维护性</a:t>
            </a:r>
            <a:r>
              <a:rPr lang="zh-CN" altLang="en-US" sz="2200" smtClean="0"/>
              <a:t>。</a:t>
            </a:r>
          </a:p>
          <a:p>
            <a:pPr lvl="1" algn="just" eaLnBrk="1" hangingPunct="1"/>
            <a:r>
              <a:rPr lang="zh-CN" altLang="en-US" sz="2200" smtClean="0"/>
              <a:t>面向对象设计复用的目标在于</a:t>
            </a:r>
            <a:r>
              <a:rPr lang="zh-CN" altLang="en-US" sz="2200" smtClean="0">
                <a:solidFill>
                  <a:srgbClr val="FF3300"/>
                </a:solidFill>
              </a:rPr>
              <a:t>实现支持可维护性的复用。</a:t>
            </a:r>
            <a:r>
              <a:rPr lang="zh-CN" altLang="en-US" sz="2200" smtClean="0"/>
              <a:t> </a:t>
            </a:r>
          </a:p>
          <a:p>
            <a:pPr lvl="1" algn="just" eaLnBrk="1" hangingPunct="1"/>
            <a:r>
              <a:rPr lang="zh-CN" altLang="en-US" sz="2200" smtClean="0"/>
              <a:t>在面向对象的设计里面，</a:t>
            </a:r>
            <a:r>
              <a:rPr lang="zh-CN" altLang="en-US" sz="2200" smtClean="0">
                <a:solidFill>
                  <a:srgbClr val="FF3300"/>
                </a:solidFill>
              </a:rPr>
              <a:t>可维护性复用都是以面向对象设计原则为基础的</a:t>
            </a:r>
            <a:r>
              <a:rPr lang="zh-CN" altLang="en-US" sz="2200" smtClean="0"/>
              <a:t>，这些设计原则首先都是复用的原则，遵循这些设计原则可以有效地提高系统的复用性，同时提高系统的可维护性。 </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76200"/>
            <a:ext cx="16827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38200" y="914400"/>
            <a:ext cx="7696200" cy="685800"/>
          </a:xfrm>
        </p:spPr>
        <p:txBody>
          <a:bodyPr/>
          <a:lstStyle/>
          <a:p>
            <a:pPr eaLnBrk="1" hangingPunct="1"/>
            <a:r>
              <a:rPr lang="zh-CN" altLang="en-US" smtClean="0"/>
              <a:t>面向对象设计原则概述</a:t>
            </a:r>
          </a:p>
        </p:txBody>
      </p:sp>
      <p:sp>
        <p:nvSpPr>
          <p:cNvPr id="9219" name="Rectangle 3"/>
          <p:cNvSpPr>
            <a:spLocks noGrp="1" noChangeArrowheads="1"/>
          </p:cNvSpPr>
          <p:nvPr>
            <p:ph type="body" idx="1"/>
          </p:nvPr>
        </p:nvSpPr>
        <p:spPr>
          <a:xfrm>
            <a:off x="381000" y="1752600"/>
            <a:ext cx="8382000" cy="4876800"/>
          </a:xfrm>
        </p:spPr>
        <p:txBody>
          <a:bodyPr/>
          <a:lstStyle/>
          <a:p>
            <a:pPr eaLnBrk="1" hangingPunct="1"/>
            <a:r>
              <a:rPr lang="zh-CN" altLang="en-US" smtClean="0"/>
              <a:t>软件的可维护性和可复用性</a:t>
            </a:r>
          </a:p>
          <a:p>
            <a:pPr lvl="1" algn="just" eaLnBrk="1" hangingPunct="1"/>
            <a:r>
              <a:rPr lang="zh-CN" altLang="en-US" smtClean="0"/>
              <a:t>面向对象设计原则和设计模式也是对系统进行合理重构的指南针，</a:t>
            </a:r>
            <a:r>
              <a:rPr lang="zh-CN" altLang="en-US" smtClean="0">
                <a:solidFill>
                  <a:srgbClr val="FF3300"/>
                </a:solidFill>
              </a:rPr>
              <a:t>重构</a:t>
            </a:r>
            <a:r>
              <a:rPr lang="en-US" altLang="zh-CN" smtClean="0">
                <a:solidFill>
                  <a:srgbClr val="FF3300"/>
                </a:solidFill>
              </a:rPr>
              <a:t>(Refactoring)</a:t>
            </a:r>
            <a:r>
              <a:rPr lang="zh-CN" altLang="en-US" smtClean="0"/>
              <a:t>是</a:t>
            </a:r>
            <a:r>
              <a:rPr lang="zh-CN" altLang="en-US" smtClean="0">
                <a:solidFill>
                  <a:srgbClr val="FF3300"/>
                </a:solidFill>
              </a:rPr>
              <a:t>在不改变软件现有功能的基础上，通过调整程序代码改善软件的质量、性能，使其程序的设计模式和架构更趋合理，提高软件的扩展性和维护性</a:t>
            </a:r>
            <a:r>
              <a:rPr lang="zh-CN" altLang="en-US" smtClean="0"/>
              <a:t>。 </a:t>
            </a:r>
          </a:p>
        </p:txBody>
      </p:sp>
      <p:pic>
        <p:nvPicPr>
          <p:cNvPr id="9220" name="Picture 5" descr="Martin_Fowler_QCon_2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9975" y="4267200"/>
            <a:ext cx="19526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7" descr="Refactoring_16"/>
          <p:cNvPicPr>
            <a:picLocks noChangeAspect="1" noChangeArrowheads="1"/>
          </p:cNvPicPr>
          <p:nvPr/>
        </p:nvPicPr>
        <p:blipFill>
          <a:blip r:embed="rId3">
            <a:extLst>
              <a:ext uri="{28A0092B-C50C-407E-A947-70E740481C1C}">
                <a14:useLocalDpi xmlns:a14="http://schemas.microsoft.com/office/drawing/2010/main" val="0"/>
              </a:ext>
            </a:extLst>
          </a:blip>
          <a:srcRect r="13011"/>
          <a:stretch>
            <a:fillRect/>
          </a:stretch>
        </p:blipFill>
        <p:spPr bwMode="auto">
          <a:xfrm>
            <a:off x="6096000" y="4191000"/>
            <a:ext cx="16621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8"/>
          <p:cNvSpPr>
            <a:spLocks noChangeArrowheads="1"/>
          </p:cNvSpPr>
          <p:nvPr/>
        </p:nvSpPr>
        <p:spPr bwMode="auto">
          <a:xfrm>
            <a:off x="1027113" y="5095875"/>
            <a:ext cx="2173287" cy="466725"/>
          </a:xfrm>
          <a:prstGeom prst="rect">
            <a:avLst/>
          </a:prstGeom>
          <a:solidFill>
            <a:srgbClr val="DBD9F7"/>
          </a:solidFill>
          <a:ln w="9525">
            <a:solidFill>
              <a:schemeClr val="tx1"/>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solidFill>
                  <a:srgbClr val="FF3300"/>
                </a:solidFill>
              </a:rPr>
              <a:t>Martin Fowler</a:t>
            </a:r>
          </a:p>
        </p:txBody>
      </p:sp>
      <p:sp>
        <p:nvSpPr>
          <p:cNvPr id="9223" name="Rectangle 9"/>
          <p:cNvSpPr>
            <a:spLocks noChangeArrowheads="1"/>
          </p:cNvSpPr>
          <p:nvPr/>
        </p:nvSpPr>
        <p:spPr bwMode="auto">
          <a:xfrm>
            <a:off x="6096000" y="4267200"/>
            <a:ext cx="1676400" cy="914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914400"/>
            <a:ext cx="6324600" cy="685800"/>
          </a:xfrm>
        </p:spPr>
        <p:txBody>
          <a:bodyPr/>
          <a:lstStyle/>
          <a:p>
            <a:pPr eaLnBrk="1" hangingPunct="1"/>
            <a:r>
              <a:rPr lang="zh-CN" altLang="en-US" smtClean="0"/>
              <a:t>面向对象设计原则概述</a:t>
            </a:r>
          </a:p>
        </p:txBody>
      </p:sp>
      <p:sp>
        <p:nvSpPr>
          <p:cNvPr id="10243" name="Rectangle 3"/>
          <p:cNvSpPr>
            <a:spLocks noGrp="1" noChangeArrowheads="1"/>
          </p:cNvSpPr>
          <p:nvPr>
            <p:ph type="body" sz="half" idx="1"/>
          </p:nvPr>
        </p:nvSpPr>
        <p:spPr>
          <a:xfrm>
            <a:off x="381000" y="1752600"/>
            <a:ext cx="8229600" cy="4114800"/>
          </a:xfrm>
        </p:spPr>
        <p:txBody>
          <a:bodyPr/>
          <a:lstStyle/>
          <a:p>
            <a:pPr eaLnBrk="1" hangingPunct="1"/>
            <a:r>
              <a:rPr lang="zh-CN" altLang="en-US" sz="2800" smtClean="0"/>
              <a:t>面向对象设计原则简介 </a:t>
            </a:r>
          </a:p>
          <a:p>
            <a:pPr lvl="1" algn="just" eaLnBrk="1" hangingPunct="1"/>
            <a:r>
              <a:rPr lang="zh-CN" altLang="en-US" sz="1800" smtClean="0"/>
              <a:t>常用的面向对象设计原则包括</a:t>
            </a:r>
            <a:r>
              <a:rPr lang="en-US" altLang="zh-CN" sz="1800" smtClean="0"/>
              <a:t>7</a:t>
            </a:r>
            <a:r>
              <a:rPr lang="zh-CN" altLang="en-US" sz="1800" smtClean="0"/>
              <a:t>个，这些原则并不是孤立存在的，它们相互依赖，相互补充。</a:t>
            </a:r>
          </a:p>
        </p:txBody>
      </p:sp>
      <p:graphicFrame>
        <p:nvGraphicFramePr>
          <p:cNvPr id="493737" name="Group 169"/>
          <p:cNvGraphicFramePr>
            <a:graphicFrameLocks noGrp="1"/>
          </p:cNvGraphicFramePr>
          <p:nvPr>
            <p:ph sz="half" idx="2"/>
          </p:nvPr>
        </p:nvGraphicFramePr>
        <p:xfrm>
          <a:off x="457200" y="3048000"/>
          <a:ext cx="8305800" cy="3657600"/>
        </p:xfrm>
        <a:graphic>
          <a:graphicData uri="http://schemas.openxmlformats.org/drawingml/2006/table">
            <a:tbl>
              <a:tblPr/>
              <a:tblGrid>
                <a:gridCol w="2667000"/>
                <a:gridCol w="4419600"/>
                <a:gridCol w="1219200"/>
              </a:tblGrid>
              <a:tr h="203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设计原则名称</a:t>
                      </a:r>
                      <a:endParaRPr kumimoji="0" lang="zh-CN" altLang="en-US" sz="12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设计原则简介</a:t>
                      </a:r>
                      <a:endParaRPr kumimoji="0" lang="zh-CN" altLang="en-US"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重要性</a:t>
                      </a:r>
                      <a:endParaRPr kumimoji="0" lang="zh-CN" altLang="en-US"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r>
              <a:tr h="3317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单一职责原则</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(Single Responsibility Principle, SRP)</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类的职责要单一，不能将太多的职责放在一个类中</a:t>
                      </a:r>
                      <a:endParaRPr kumimoji="0" lang="zh-CN" altLang="en-US" sz="12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30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开闭原则</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(Open-Closed Principle, OCP)</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软件实体对扩展是开放的，但对修改是关闭的，即在不修改一</a:t>
                      </a:r>
                      <a:endPar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个软件实体的基础上去扩展其功能</a:t>
                      </a:r>
                      <a:endParaRPr kumimoji="0" lang="zh-CN" altLang="en-US" sz="12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159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里氏代换原则</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(Liskov Substitution Principle, LSP)</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在软件系统中，一个可以接受基类对象的地方必然可以接受一</a:t>
                      </a:r>
                      <a:endPar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个子类对象</a:t>
                      </a:r>
                      <a:endParaRPr kumimoji="0" lang="zh-CN" altLang="en-US" sz="12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30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依赖倒转原则</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(Dependency Inversion Principle, DIP)</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要针对抽象层编程，而不要针对具体类编程</a:t>
                      </a:r>
                      <a:endParaRPr kumimoji="0" lang="zh-CN" altLang="en-US" sz="12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30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接口隔离原则</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(Interface Segregation Principle, ISP)</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使用多个专门的接口来取代一个统一的接口</a:t>
                      </a:r>
                      <a:endParaRPr kumimoji="0" lang="zh-CN" altLang="en-US" sz="12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317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合成复用原则</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(Composite Reuse Principle, CRP)</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在系统中应该尽量多使用组合和聚合关联关系，尽量少使用甚</a:t>
                      </a:r>
                      <a:endPar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至</a:t>
                      </a: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不使用继承关系</a:t>
                      </a:r>
                      <a:endParaRPr kumimoji="0" lang="zh-CN" altLang="en-US" sz="12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349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迪米特法则</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(Law of Demeter, LoD)</a:t>
                      </a:r>
                      <a:endParaRPr kumimoji="0" lang="en-US" altLang="zh-CN" sz="12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一个软件实体对其他实体的引用越少越好，或者说如果两个类</a:t>
                      </a:r>
                      <a:endPar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不必彼此直接通信，那么这两个类就不应当发生直接的相互作</a:t>
                      </a:r>
                      <a:endPar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用，而是通过引入一个第三者发生间接交互</a:t>
                      </a:r>
                      <a:endParaRPr kumimoji="0" lang="zh-CN" altLang="en-US" sz="12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2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38200" y="914400"/>
            <a:ext cx="7696200" cy="685800"/>
          </a:xfrm>
        </p:spPr>
        <p:txBody>
          <a:bodyPr/>
          <a:lstStyle/>
          <a:p>
            <a:pPr eaLnBrk="1" hangingPunct="1"/>
            <a:r>
              <a:rPr lang="zh-CN" altLang="en-US" smtClean="0"/>
              <a:t>单一职责原则 </a:t>
            </a:r>
          </a:p>
        </p:txBody>
      </p:sp>
      <p:sp>
        <p:nvSpPr>
          <p:cNvPr id="11267" name="Rectangle 3"/>
          <p:cNvSpPr>
            <a:spLocks noGrp="1" noChangeArrowheads="1"/>
          </p:cNvSpPr>
          <p:nvPr>
            <p:ph type="body" idx="1"/>
          </p:nvPr>
        </p:nvSpPr>
        <p:spPr/>
        <p:txBody>
          <a:bodyPr/>
          <a:lstStyle/>
          <a:p>
            <a:pPr eaLnBrk="1" hangingPunct="1">
              <a:lnSpc>
                <a:spcPct val="110000"/>
              </a:lnSpc>
            </a:pPr>
            <a:r>
              <a:rPr lang="zh-CN" altLang="en-US" smtClean="0"/>
              <a:t>单一职责原则定义</a:t>
            </a:r>
          </a:p>
          <a:p>
            <a:pPr lvl="1" eaLnBrk="1" hangingPunct="1">
              <a:lnSpc>
                <a:spcPct val="110000"/>
              </a:lnSpc>
            </a:pPr>
            <a:r>
              <a:rPr lang="zh-CN" altLang="en-US" sz="1800" smtClean="0"/>
              <a:t>单一职责原则</a:t>
            </a:r>
            <a:r>
              <a:rPr lang="en-US" altLang="zh-CN" sz="1800" smtClean="0"/>
              <a:t>(Single Responsibility Principle, SRP)</a:t>
            </a:r>
            <a:r>
              <a:rPr lang="zh-CN" altLang="en-US" sz="1800" smtClean="0"/>
              <a:t>定义如下：</a:t>
            </a:r>
          </a:p>
          <a:p>
            <a:pPr lvl="2" eaLnBrk="1" hangingPunct="1">
              <a:lnSpc>
                <a:spcPct val="110000"/>
              </a:lnSpc>
              <a:buFont typeface="Arial" charset="0"/>
              <a:buChar char="•"/>
            </a:pPr>
            <a:r>
              <a:rPr lang="zh-CN" altLang="en-US" sz="1800" smtClean="0">
                <a:ea typeface="黑体" pitchFamily="49" charset="-122"/>
              </a:rPr>
              <a:t>一个对象应该只包含</a:t>
            </a:r>
            <a:r>
              <a:rPr lang="zh-CN" altLang="en-US" sz="1800" smtClean="0">
                <a:solidFill>
                  <a:srgbClr val="FF3300"/>
                </a:solidFill>
                <a:ea typeface="黑体" pitchFamily="49" charset="-122"/>
              </a:rPr>
              <a:t>单一的职责</a:t>
            </a:r>
            <a:r>
              <a:rPr lang="zh-CN" altLang="en-US" sz="1800" smtClean="0">
                <a:ea typeface="黑体" pitchFamily="49" charset="-122"/>
              </a:rPr>
              <a:t>，并且该职责被完整地封装在一个类中。</a:t>
            </a:r>
          </a:p>
          <a:p>
            <a:pPr lvl="1" eaLnBrk="1" hangingPunct="1">
              <a:lnSpc>
                <a:spcPct val="110000"/>
              </a:lnSpc>
            </a:pPr>
            <a:r>
              <a:rPr lang="zh-CN" altLang="en-US" sz="1800" smtClean="0"/>
              <a:t>其英文定义为：</a:t>
            </a:r>
          </a:p>
          <a:p>
            <a:pPr lvl="2" eaLnBrk="1" hangingPunct="1">
              <a:lnSpc>
                <a:spcPct val="110000"/>
              </a:lnSpc>
              <a:buFont typeface="Arial" charset="0"/>
              <a:buChar char="•"/>
            </a:pPr>
            <a:r>
              <a:rPr lang="en-US" altLang="zh-CN" sz="1800" smtClean="0">
                <a:ea typeface="黑体" pitchFamily="49" charset="-122"/>
              </a:rPr>
              <a:t>Every object should </a:t>
            </a:r>
            <a:r>
              <a:rPr lang="en-US" altLang="zh-CN" sz="1800" smtClean="0">
                <a:solidFill>
                  <a:srgbClr val="FF3300"/>
                </a:solidFill>
                <a:ea typeface="黑体" pitchFamily="49" charset="-122"/>
              </a:rPr>
              <a:t>have a single responsibility</a:t>
            </a:r>
            <a:r>
              <a:rPr lang="en-US" altLang="zh-CN" sz="1800" smtClean="0">
                <a:ea typeface="黑体" pitchFamily="49" charset="-122"/>
              </a:rPr>
              <a:t>, and that responsibility should be entirely encapsulated by the class.</a:t>
            </a:r>
          </a:p>
          <a:p>
            <a:pPr lvl="1" eaLnBrk="1" hangingPunct="1">
              <a:lnSpc>
                <a:spcPct val="110000"/>
              </a:lnSpc>
            </a:pPr>
            <a:r>
              <a:rPr lang="zh-CN" altLang="en-US" sz="1800" smtClean="0"/>
              <a:t>另一种定义方式如下：</a:t>
            </a:r>
          </a:p>
          <a:p>
            <a:pPr lvl="2" eaLnBrk="1" hangingPunct="1">
              <a:lnSpc>
                <a:spcPct val="110000"/>
              </a:lnSpc>
              <a:buFont typeface="Arial" charset="0"/>
              <a:buChar char="•"/>
            </a:pPr>
            <a:r>
              <a:rPr lang="zh-CN" altLang="en-US" sz="1800" smtClean="0">
                <a:ea typeface="黑体" pitchFamily="49" charset="-122"/>
              </a:rPr>
              <a:t>就一个类而言，应该</a:t>
            </a:r>
            <a:r>
              <a:rPr lang="zh-CN" altLang="en-US" sz="1800" smtClean="0">
                <a:solidFill>
                  <a:srgbClr val="FF3300"/>
                </a:solidFill>
                <a:ea typeface="黑体" pitchFamily="49" charset="-122"/>
              </a:rPr>
              <a:t>仅有一个引起它变化的原因</a:t>
            </a:r>
            <a:r>
              <a:rPr lang="zh-CN" altLang="en-US" sz="1800" smtClean="0">
                <a:ea typeface="黑体" pitchFamily="49" charset="-122"/>
              </a:rPr>
              <a:t>。 </a:t>
            </a:r>
            <a:endParaRPr lang="en-US" altLang="zh-CN" sz="1800" smtClean="0">
              <a:ea typeface="黑体" pitchFamily="49" charset="-122"/>
            </a:endParaRPr>
          </a:p>
          <a:p>
            <a:pPr lvl="1" eaLnBrk="1" hangingPunct="1">
              <a:lnSpc>
                <a:spcPct val="110000"/>
              </a:lnSpc>
            </a:pPr>
            <a:r>
              <a:rPr lang="zh-CN" altLang="en-US" sz="1800" smtClean="0"/>
              <a:t>其英文定义为：</a:t>
            </a:r>
          </a:p>
          <a:p>
            <a:pPr lvl="2" eaLnBrk="1" hangingPunct="1">
              <a:lnSpc>
                <a:spcPct val="110000"/>
              </a:lnSpc>
              <a:buFont typeface="Arial" charset="0"/>
              <a:buChar char="•"/>
            </a:pPr>
            <a:r>
              <a:rPr lang="en-US" altLang="zh-CN" sz="1800" smtClean="0">
                <a:ea typeface="黑体" pitchFamily="49" charset="-122"/>
              </a:rPr>
              <a:t>There should </a:t>
            </a:r>
            <a:r>
              <a:rPr lang="en-US" altLang="zh-CN" sz="1800" smtClean="0">
                <a:solidFill>
                  <a:srgbClr val="FF3300"/>
                </a:solidFill>
                <a:ea typeface="黑体" pitchFamily="49" charset="-122"/>
              </a:rPr>
              <a:t>never be more than one reason for a class to change</a:t>
            </a:r>
            <a:r>
              <a:rPr lang="en-US" altLang="zh-CN" sz="1800" smtClean="0">
                <a:ea typeface="黑体" pitchFamily="49" charset="-122"/>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1871</TotalTime>
  <Words>4483</Words>
  <Application>Microsoft Office PowerPoint</Application>
  <PresentationFormat>全屏显示(4:3)</PresentationFormat>
  <Paragraphs>329</Paragraphs>
  <Slides>58</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0" baseType="lpstr">
      <vt:lpstr>默认设计模板</vt:lpstr>
      <vt:lpstr>Visio</vt:lpstr>
      <vt:lpstr>PowerPoint 演示文稿</vt:lpstr>
      <vt:lpstr>QQ群</vt:lpstr>
      <vt:lpstr>面向对象设计原则</vt:lpstr>
      <vt:lpstr>面向对象设计原则概述</vt:lpstr>
      <vt:lpstr>面向对象设计原则概述</vt:lpstr>
      <vt:lpstr>面向对象设计原则概述</vt:lpstr>
      <vt:lpstr>面向对象设计原则概述</vt:lpstr>
      <vt:lpstr>面向对象设计原则概述</vt:lpstr>
      <vt:lpstr>单一职责原则 </vt:lpstr>
      <vt:lpstr>单一职责原则 </vt:lpstr>
      <vt:lpstr>单一职责原则 </vt:lpstr>
      <vt:lpstr>单一职责原则 </vt:lpstr>
      <vt:lpstr>开闭原则</vt:lpstr>
      <vt:lpstr>开闭原则</vt:lpstr>
      <vt:lpstr>开闭原则</vt:lpstr>
      <vt:lpstr>开闭原则</vt:lpstr>
      <vt:lpstr>开闭原则</vt:lpstr>
      <vt:lpstr>里氏代换原则 </vt:lpstr>
      <vt:lpstr>里氏代换原则 </vt:lpstr>
      <vt:lpstr>里氏代换原则 </vt:lpstr>
      <vt:lpstr>里氏代换原则 </vt:lpstr>
      <vt:lpstr>里氏代换原则 </vt:lpstr>
      <vt:lpstr>里氏代换原则 </vt:lpstr>
      <vt:lpstr>里氏代换原则 </vt:lpstr>
      <vt:lpstr>依赖倒转原则  </vt:lpstr>
      <vt:lpstr>依赖倒转原则  </vt:lpstr>
      <vt:lpstr>依赖倒转原则  </vt:lpstr>
      <vt:lpstr>依赖倒转原则  </vt:lpstr>
      <vt:lpstr>依赖倒转原则  </vt:lpstr>
      <vt:lpstr>依赖倒转原则  </vt:lpstr>
      <vt:lpstr>依赖倒转原则  </vt:lpstr>
      <vt:lpstr>依赖倒转原则</vt:lpstr>
      <vt:lpstr>依赖倒转原则</vt:lpstr>
      <vt:lpstr>依赖倒转原则</vt:lpstr>
      <vt:lpstr>接口隔离原则</vt:lpstr>
      <vt:lpstr>QQ群</vt:lpstr>
      <vt:lpstr>接口隔离原则</vt:lpstr>
      <vt:lpstr>接口隔离原则</vt:lpstr>
      <vt:lpstr>接口隔离原则</vt:lpstr>
      <vt:lpstr>接口隔离原则</vt:lpstr>
      <vt:lpstr>合成复用原则</vt:lpstr>
      <vt:lpstr>合成复用原则</vt:lpstr>
      <vt:lpstr>合成复用原则</vt:lpstr>
      <vt:lpstr>合成复用原则</vt:lpstr>
      <vt:lpstr>合成复用原则</vt:lpstr>
      <vt:lpstr>合成复用原则</vt:lpstr>
      <vt:lpstr>合成复用原则</vt:lpstr>
      <vt:lpstr>迪米特法则 </vt:lpstr>
      <vt:lpstr>迪米特法则 </vt:lpstr>
      <vt:lpstr>迪米特法则 </vt:lpstr>
      <vt:lpstr>迪米特法则 </vt:lpstr>
      <vt:lpstr>迪米特法则 </vt:lpstr>
      <vt:lpstr>迪米特法则 </vt:lpstr>
      <vt:lpstr>迪米特法则 </vt:lpstr>
      <vt:lpstr>迪米特法则 </vt:lpstr>
      <vt:lpstr>本章小结</vt:lpstr>
      <vt:lpstr>本章小结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jiangcongfeng</dc:creator>
  <cp:lastModifiedBy>jiangcongfeng</cp:lastModifiedBy>
  <cp:revision>1175</cp:revision>
  <cp:lastPrinted>1601-01-01T00:00:00Z</cp:lastPrinted>
  <dcterms:created xsi:type="dcterms:W3CDTF">1601-01-01T00:00:00Z</dcterms:created>
  <dcterms:modified xsi:type="dcterms:W3CDTF">2019-09-24T06:19:48Z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